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86" r:id="rId9"/>
    <p:sldId id="283" r:id="rId10"/>
    <p:sldId id="265" r:id="rId11"/>
    <p:sldId id="280" r:id="rId12"/>
    <p:sldId id="267" r:id="rId13"/>
    <p:sldId id="270" r:id="rId14"/>
    <p:sldId id="266" r:id="rId15"/>
    <p:sldId id="285" r:id="rId16"/>
    <p:sldId id="271" r:id="rId17"/>
    <p:sldId id="272" r:id="rId18"/>
    <p:sldId id="282" r:id="rId19"/>
    <p:sldId id="281" r:id="rId20"/>
    <p:sldId id="277" r:id="rId21"/>
    <p:sldId id="273" r:id="rId22"/>
    <p:sldId id="284" r:id="rId23"/>
    <p:sldId id="275" r:id="rId24"/>
    <p:sldId id="27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99DADD-0066-9C4B-8D56-B3583C75EB65}" v="110" dt="2023-05-23T17:36:14.6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4"/>
    <p:restoredTop sz="80211"/>
  </p:normalViewPr>
  <p:slideViewPr>
    <p:cSldViewPr snapToGrid="0">
      <p:cViewPr varScale="1">
        <p:scale>
          <a:sx n="97" d="100"/>
          <a:sy n="97" d="100"/>
        </p:scale>
        <p:origin x="12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ppänen Ilkka" userId="0503af5f-c17a-4691-8445-e0817504d870" providerId="ADAL" clId="{5799DADD-0066-9C4B-8D56-B3583C75EB65}"/>
    <pc:docChg chg="custSel modSld">
      <pc:chgData name="Leppänen Ilkka" userId="0503af5f-c17a-4691-8445-e0817504d870" providerId="ADAL" clId="{5799DADD-0066-9C4B-8D56-B3583C75EB65}" dt="2023-05-23T18:07:19.551" v="0" actId="478"/>
      <pc:docMkLst>
        <pc:docMk/>
      </pc:docMkLst>
      <pc:sldChg chg="delSp mod delAnim">
        <pc:chgData name="Leppänen Ilkka" userId="0503af5f-c17a-4691-8445-e0817504d870" providerId="ADAL" clId="{5799DADD-0066-9C4B-8D56-B3583C75EB65}" dt="2023-05-23T18:07:19.551" v="0" actId="478"/>
        <pc:sldMkLst>
          <pc:docMk/>
          <pc:sldMk cId="1429377675" sldId="270"/>
        </pc:sldMkLst>
        <pc:picChg chg="del">
          <ac:chgData name="Leppänen Ilkka" userId="0503af5f-c17a-4691-8445-e0817504d870" providerId="ADAL" clId="{5799DADD-0066-9C4B-8D56-B3583C75EB65}" dt="2023-05-23T18:07:19.551" v="0" actId="478"/>
          <ac:picMkLst>
            <pc:docMk/>
            <pc:sldMk cId="1429377675" sldId="270"/>
            <ac:picMk id="4" creationId="{B6931F13-3FDF-8A8B-8133-F86F18A08FA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svg>
</file>

<file path=ppt/media/image7.png>
</file>

<file path=ppt/media/image8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08E65-ED3B-6B49-B3DF-985F19150685}" type="datetimeFigureOut">
              <a:rPr lang="en-US" smtClean="0"/>
              <a:t>5/23/23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65986A-90E0-2C4C-B6B0-5AFF88B6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97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one format of the CSP, the first 37% of the applicants should be straightforwardly rejected and then choose the next applicant that has a relative rank that brings positive payoff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093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88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5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Decision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Polygon area: area drawn by the x-y-coordinates, where </a:t>
            </a:r>
            <a:br>
              <a:rPr lang="en-US" dirty="0"/>
            </a:br>
            <a:r>
              <a:rPr lang="en-US" dirty="0"/>
              <a:t>y = decision time and </a:t>
            </a:r>
            <a:br>
              <a:rPr lang="en-US" dirty="0"/>
            </a:br>
            <a:r>
              <a:rPr lang="en-US" dirty="0"/>
              <a:t>x = horizontal movement pattern of the box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Looking times: how long the DM has looked at the ‘accept’ option relative to the ’reject’ option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972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Studying the process of rejections should be interesting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26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restrict only to accepted candidates, because rejected candidates do not change revenue/profit</a:t>
            </a:r>
          </a:p>
          <a:p>
            <a:endParaRPr lang="en-US" dirty="0"/>
          </a:p>
          <a:p>
            <a:r>
              <a:rPr lang="en-US" dirty="0"/>
              <a:t>This is used to get an aggregate summary of the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464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Intecept</a:t>
            </a:r>
            <a:r>
              <a:rPr lang="en-US" dirty="0"/>
              <a:t> negative: mostly </a:t>
            </a:r>
            <a:r>
              <a:rPr lang="en-US" dirty="0" err="1"/>
              <a:t>rejectings</a:t>
            </a:r>
            <a:r>
              <a:rPr lang="en-US" dirty="0"/>
              <a:t> (swipes left)</a:t>
            </a:r>
          </a:p>
          <a:p>
            <a:r>
              <a:rPr lang="en-US" dirty="0"/>
              <a:t>Accepting increases in </a:t>
            </a:r>
            <a:r>
              <a:rPr lang="en-US" dirty="0" err="1"/>
              <a:t>polyarea</a:t>
            </a:r>
            <a:endParaRPr lang="en-US" dirty="0"/>
          </a:p>
          <a:p>
            <a:r>
              <a:rPr lang="en-US" dirty="0"/>
              <a:t>Accepting decreases in relative rank </a:t>
            </a:r>
          </a:p>
          <a:p>
            <a:r>
              <a:rPr lang="en-US" dirty="0"/>
              <a:t>But higher relative rank makes the impact of </a:t>
            </a:r>
            <a:r>
              <a:rPr lang="en-US" dirty="0" err="1"/>
              <a:t>polyarea</a:t>
            </a:r>
            <a:r>
              <a:rPr lang="en-US" dirty="0"/>
              <a:t> on accepting less severe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100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polyarea</a:t>
            </a:r>
            <a:r>
              <a:rPr lang="en-US" dirty="0"/>
              <a:t> ~ </a:t>
            </a:r>
            <a:r>
              <a:rPr lang="en-US" dirty="0" err="1"/>
              <a:t>blockround</a:t>
            </a:r>
            <a:r>
              <a:rPr lang="en-US" dirty="0"/>
              <a:t> =&gt; if negative then there is more deliberation in the early applicants than in the later applicants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09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slope is negative!</a:t>
            </a:r>
          </a:p>
          <a:p>
            <a:r>
              <a:rPr lang="en-US" dirty="0"/>
              <a:t>Dots are calculated by taking the common marginal fit and adding to that each subject’s conditional residual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4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986A-90E0-2C4C-B6B0-5AFF88B6556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548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474EE-419E-EF23-2F20-8256A5EE5C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D03CA6-A6B5-4693-8B19-C3A78DE35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05105-19FD-BF71-D90D-5DA8E8395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5BFEB-44A4-A54E-9893-C25B09D64034}" type="datetime1">
              <a:rPr lang="en-GB" smtClean="0"/>
              <a:t>23/05/2023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B1AC9-13F9-745D-76F1-2B36DF0FE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27818-0DF9-8419-E947-8E1BBFFD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849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81932-1284-0C7C-01A1-81ACEA67B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A9D755-CC0C-6C7A-5334-C0788BA1AD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2E610-B27E-E8F0-C2FC-E6AAA3928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7E5CD-0144-EB47-80AE-EB671F2F5365}" type="datetime1">
              <a:rPr lang="en-GB" smtClean="0"/>
              <a:t>23/05/2023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5A962-031E-5DB5-1F25-BB8B82A39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D9EAC-EBD6-61C4-64DD-ADD182F1A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068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5F8335-4A26-5CAD-C302-DF19917C36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CCCD65-97C0-829E-61C1-3DC8D7F18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209DD-D747-F4A5-A32D-C14B55B2B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4F8C-D077-AE4E-916B-B08EADA55C0C}" type="datetime1">
              <a:rPr lang="en-GB" smtClean="0"/>
              <a:t>23/05/2023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2F123-709B-B1FD-E421-7CE44F4D2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8CED4-F7C4-A3F1-0F58-9B977DA57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29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E0DD4-4846-5ACE-1416-0AC89F6F4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B8849-4BCB-A401-DB50-E5115F9B5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335C4-0D39-E76B-3F25-61187736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99349-B4A5-AC44-84C8-62B1C2FC353F}" type="datetime1">
              <a:rPr lang="en-GB" smtClean="0"/>
              <a:t>23/05/2023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4D389-C9CE-D519-F858-955FF8698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18BF7-9C31-0B2B-05C6-668CF2B82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756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06F2D-4A51-3901-2673-A7A9EAADE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DC6D8-BCB3-BBC9-E993-CBBA6B8BE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7986F-584A-9D02-DF4D-428C79756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3019F-45D4-D647-B3E2-F4DD1D27E105}" type="datetime1">
              <a:rPr lang="en-GB" smtClean="0"/>
              <a:t>23/05/2023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B52B2-E74E-880A-AC6B-B1C105F9F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B68D2-F6F1-9756-9971-5250D86F1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483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02AFC-FCE7-B5D0-3CE1-D68A17DB8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65593-19E8-0A84-97DA-4625DB112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315063-07EF-A81D-E15C-B9DF1548F1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04E4B-270F-9B94-D344-12DAFFFC0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B23AC-C089-BC4F-91A4-982808E58FA6}" type="datetime1">
              <a:rPr lang="en-GB" smtClean="0"/>
              <a:t>23/05/2023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CE94C8-9E2D-E009-5AAC-FA06BD902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3CB99-C193-3E83-D7D7-9555D9B06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656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42D57-82ED-9595-C8D4-CCB97EA23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2F43F-1C1D-6218-4E4B-9B4429EC4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149A10-D647-A723-DD2F-B083E079A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03A9EB-128A-E0A3-0E55-C2BDF8C7A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535E81-3514-5DDB-16D3-F5F63CCB6A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B7B31C-CB6C-E25F-64EE-2BB42AD2A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8DF18-CB4F-BC45-8B28-CD5B4197B0E4}" type="datetime1">
              <a:rPr lang="en-GB" smtClean="0"/>
              <a:t>23/05/2023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4749C7-597B-70C0-B31B-3C3D9E3B0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C2BBE6-8893-8B1C-C6DB-B88931650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1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E3B39-C90F-0CF4-07FC-02F7CE6B6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2C0E13-A8C0-55CC-2764-4F0D39CA3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F0E70-97D0-AC44-A9CE-822C76595567}" type="datetime1">
              <a:rPr lang="en-GB" smtClean="0"/>
              <a:t>23/05/2023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DF214-8D2F-8934-DC29-84B59DAF9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001A81-E4C2-CEDF-075F-BF10A1313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24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BB1E0F-4799-BCDD-C7A1-C5B4081E5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4ADBB-1122-EC41-B80C-76181C48D0D4}" type="datetime1">
              <a:rPr lang="en-GB" smtClean="0"/>
              <a:t>23/05/2023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1B8DD-02E9-35ED-BFEA-82DFCE493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8FE645-C51E-C0CF-FE97-5181868EF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5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52193-357A-C3BA-045D-46E42771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6938D-248E-B6A5-9C5D-809878209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CB93E7-6ACB-0776-E19F-DF86B2048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B3A01-86D9-0BE5-1A25-D1EB9964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E30C-A60A-654B-A15D-AF5E594B4A40}" type="datetime1">
              <a:rPr lang="en-GB" smtClean="0"/>
              <a:t>23/05/2023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F8BF95-6BA7-048C-9B64-E6F427428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EC0CB7-637D-203B-D67F-715B9D3E1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79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F6D7F-F946-8AED-34EB-ABCD6E9F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1EEC38-79B8-2938-786C-174C2B531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2C5FE-E71C-3996-8195-E5E281E5F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0E3C79-C8C2-00DE-9101-C2FC94633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019E-4B08-344E-AEAF-10EBCF9CB3B2}" type="datetime1">
              <a:rPr lang="en-GB" smtClean="0"/>
              <a:t>23/05/2023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B9BD4-CC2C-FA69-0E55-B11B14795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97248-90D1-67C6-6B43-4B40346C1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96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AB4BA4-8E15-4172-2302-4DC6EDE7C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AAFC1-6B92-2B03-200C-9C0E6F113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30079-011B-6523-A1CA-5743DB21E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9D9A0-5FE5-5C4C-B7FD-4A73CE6018C8}" type="datetime1">
              <a:rPr lang="en-GB" smtClean="0"/>
              <a:t>23/05/2023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B2462-0CD2-0EED-A599-7F87A0D754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F4563-DF96-FE3C-27D0-2020C7D1E2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89139-0182-3541-9A68-2B4A642C8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98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BB84C-A0F4-F06E-B043-515182F5F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410" y="1122364"/>
            <a:ext cx="11127179" cy="1858343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chemeClr val="accent6">
                    <a:lumMod val="50000"/>
                  </a:schemeClr>
                </a:solidFill>
              </a:rPr>
              <a:t>Informativeness of motor response dynamics in optimal stopping problems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3C840-3043-94CA-E60E-39C9E0015070}"/>
              </a:ext>
            </a:extLst>
          </p:cNvPr>
          <p:cNvSpPr txBox="1"/>
          <p:nvPr/>
        </p:nvSpPr>
        <p:spPr>
          <a:xfrm>
            <a:off x="532410" y="4061935"/>
            <a:ext cx="45319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Ilkka </a:t>
            </a:r>
            <a:r>
              <a:rPr lang="en-US" sz="2400" dirty="0" err="1"/>
              <a:t>Leppänen</a:t>
            </a:r>
            <a:endParaRPr lang="en-US" sz="2400" dirty="0"/>
          </a:p>
          <a:p>
            <a:pPr algn="ctr"/>
            <a:r>
              <a:rPr lang="en-US" sz="2400" dirty="0"/>
              <a:t>Aalto University School of Business</a:t>
            </a:r>
          </a:p>
          <a:p>
            <a:pPr algn="ctr"/>
            <a:r>
              <a:rPr lang="en-US" sz="2400" dirty="0"/>
              <a:t>Finland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E227AD-733D-7B27-75A1-B6B358104D1E}"/>
              </a:ext>
            </a:extLst>
          </p:cNvPr>
          <p:cNvSpPr txBox="1"/>
          <p:nvPr/>
        </p:nvSpPr>
        <p:spPr>
          <a:xfrm>
            <a:off x="6176614" y="4067380"/>
            <a:ext cx="53651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Tianqi Hu</a:t>
            </a:r>
          </a:p>
          <a:p>
            <a:pPr algn="ctr"/>
            <a:r>
              <a:rPr lang="en-US" sz="2400" dirty="0"/>
              <a:t>Loughborough University Business School</a:t>
            </a:r>
          </a:p>
          <a:p>
            <a:pPr algn="ctr"/>
            <a:r>
              <a:rPr lang="en-US" sz="2400" dirty="0"/>
              <a:t>United Kingdom</a:t>
            </a:r>
          </a:p>
        </p:txBody>
      </p:sp>
      <p:pic>
        <p:nvPicPr>
          <p:cNvPr id="1026" name="Picture 2" descr="Master's Degree in Management and International Business Aalto University -  School of Business">
            <a:extLst>
              <a:ext uri="{FF2B5EF4-FFF2-40B4-BE49-F238E27FC236}">
                <a16:creationId xmlns:a16="http://schemas.microsoft.com/office/drawing/2014/main" id="{DB71032F-02E3-9524-C100-709D27CB6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146" y="5378648"/>
            <a:ext cx="3066643" cy="13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ughborough School of Business and Economics - Digital Asset RegTech 2022">
            <a:extLst>
              <a:ext uri="{FF2B5EF4-FFF2-40B4-BE49-F238E27FC236}">
                <a16:creationId xmlns:a16="http://schemas.microsoft.com/office/drawing/2014/main" id="{5B688393-17CC-B77E-48EF-7480713D4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929" y="5305597"/>
            <a:ext cx="2194558" cy="1460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456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751D8-26F5-AD87-3E54-B545011A8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Motor response 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FEF97-B32D-B797-C2EF-DD4A2390C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34163" cy="4351338"/>
          </a:xfrm>
        </p:spPr>
        <p:txBody>
          <a:bodyPr/>
          <a:lstStyle/>
          <a:p>
            <a:r>
              <a:rPr lang="en-US" dirty="0"/>
              <a:t>Decision making relies on higher-level cognition that depends on processes of perception, attention, and memory</a:t>
            </a:r>
          </a:p>
          <a:p>
            <a:r>
              <a:rPr lang="en-US" dirty="0"/>
              <a:t>The motor movement (spatial extent and temporal dynamics) is </a:t>
            </a:r>
            <a:r>
              <a:rPr lang="en-US" dirty="0">
                <a:solidFill>
                  <a:srgbClr val="C00000"/>
                </a:solidFill>
              </a:rPr>
              <a:t>indicative</a:t>
            </a:r>
            <a:r>
              <a:rPr lang="en-US" dirty="0"/>
              <a:t> of higher-level cognition (McKinstry et al. 2008)</a:t>
            </a:r>
          </a:p>
          <a:p>
            <a:r>
              <a:rPr lang="en-GB" dirty="0"/>
              <a:t>Continuous, online processing of information and accumulation of evidence is captured by tracing motor movement patterns (Stillman et al. 2020)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7518C1-FCC4-A087-0C06-C1AB34D80A9B}"/>
              </a:ext>
            </a:extLst>
          </p:cNvPr>
          <p:cNvSpPr/>
          <p:nvPr/>
        </p:nvSpPr>
        <p:spPr>
          <a:xfrm>
            <a:off x="8115300" y="2414588"/>
            <a:ext cx="3871913" cy="2828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A9E4BC-364F-6357-3370-E25A938BC6B9}"/>
              </a:ext>
            </a:extLst>
          </p:cNvPr>
          <p:cNvSpPr txBox="1"/>
          <p:nvPr/>
        </p:nvSpPr>
        <p:spPr>
          <a:xfrm>
            <a:off x="10853737" y="2543176"/>
            <a:ext cx="1000125" cy="37147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accept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9D6450-671E-B2C6-321A-8E98144E9256}"/>
              </a:ext>
            </a:extLst>
          </p:cNvPr>
          <p:cNvSpPr txBox="1"/>
          <p:nvPr/>
        </p:nvSpPr>
        <p:spPr>
          <a:xfrm>
            <a:off x="8234362" y="2543176"/>
            <a:ext cx="1000125" cy="37147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reject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C56ACA-2639-C5F8-40FD-A221E58199EB}"/>
              </a:ext>
            </a:extLst>
          </p:cNvPr>
          <p:cNvSpPr txBox="1"/>
          <p:nvPr/>
        </p:nvSpPr>
        <p:spPr>
          <a:xfrm>
            <a:off x="9551193" y="4800602"/>
            <a:ext cx="1000125" cy="37147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start</a:t>
            </a:r>
          </a:p>
        </p:txBody>
      </p:sp>
      <p:pic>
        <p:nvPicPr>
          <p:cNvPr id="12" name="Graphic 11" descr="Cursor with solid fill">
            <a:extLst>
              <a:ext uri="{FF2B5EF4-FFF2-40B4-BE49-F238E27FC236}">
                <a16:creationId xmlns:a16="http://schemas.microsoft.com/office/drawing/2014/main" id="{AC31FA0B-59A2-D043-F134-21794220C7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25036" y="4819656"/>
            <a:ext cx="452437" cy="45243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24BA1-CFD0-3931-5A92-FE2954D3F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220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169 L -0.00052 -0.0169 C -0.00104 -0.02801 -0.0013 -0.03935 -0.00182 -0.05023 C -0.00208 -0.05741 -0.00287 -0.06412 -0.00287 -0.07107 C -0.00287 -0.07824 -0.00221 -0.08519 -0.00182 -0.0919 C -0.00078 -0.10556 -0.00065 -0.10394 0.00182 -0.1169 C 0.00208 -0.11921 0.00208 -0.12176 0.00286 -0.12338 L 0.01354 -0.1419 C 0.01471 -0.14421 0.01549 -0.14699 0.01693 -0.14838 C 0.02422 -0.15463 0.02018 -0.1507 0.02864 -0.16088 L 0.03229 -0.16505 C 0.03333 -0.16644 0.03437 -0.16829 0.03568 -0.16921 C 0.03802 -0.1706 0.04062 -0.1713 0.04271 -0.17338 C 0.04427 -0.17477 0.04596 -0.17593 0.04739 -0.17755 C 0.0487 -0.17871 0.04974 -0.18056 0.05104 -0.18171 C 0.05208 -0.18264 0.05338 -0.1831 0.05443 -0.18357 C 0.05573 -0.18496 0.05677 -0.18681 0.05807 -0.18773 C 0.05911 -0.18889 0.06042 -0.18889 0.06146 -0.19005 C 0.06393 -0.19236 0.06614 -0.1956 0.06849 -0.19838 L 0.07213 -0.20255 C 0.07318 -0.20394 0.07422 -0.20579 0.07552 -0.20671 L 0.07917 -0.20857 C 0.08021 -0.21088 0.08125 -0.2132 0.08255 -0.21505 C 0.08398 -0.21667 0.08594 -0.21713 0.08724 -0.21921 C 0.08841 -0.2206 0.0888 -0.22338 0.08958 -0.22523 C 0.09883 -0.24491 0.08607 -0.2125 0.09792 -0.24421 L 0.1026 -0.25671 L 0.10495 -0.26273 C 0.10768 -0.27755 0.10404 -0.25949 0.10833 -0.27755 C 0.10989 -0.2838 0.11107 -0.2956 0.11198 -0.30023 C 0.11276 -0.3044 0.11367 -0.30857 0.11432 -0.31273 C 0.11719 -0.3338 0.11562 -0.32408 0.11901 -0.3419 L 0.12018 -0.34815 L 0.12018 -0.34815 L 0.12018 -0.34815 " pathEditMode="relative" ptsTypes="AAAAAAAAAAAAAAAAAAAAAAAAAAAAAAAA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72 -0.0044 L -0.00872 -0.0044 C -0.00833 -0.01134 -0.00703 -0.03241 -0.00638 -0.04005 C -0.00612 -0.04352 -0.0056 -0.04699 -0.00521 -0.05023 C -0.00482 -0.06412 -0.00469 -0.07824 -0.00404 -0.0919 C -0.00391 -0.0963 -0.00104 -0.11042 -0.00052 -0.11273 C 0.00221 -0.12755 -0.00143 -0.10949 0.00299 -0.12755 C 0.00586 -0.13959 0.00195 -0.12801 0.00651 -0.14005 C 0.00846 -0.15093 0.0069 -0.14445 0.01237 -0.15857 L 0.01706 -0.17107 L 0.02057 -0.17755 C 0.02474 -0.20023 0.01797 -0.16574 0.02409 -0.19005 C 0.025 -0.19398 0.02565 -0.19838 0.02643 -0.20255 L 0.0276 -0.20857 L 0.03112 -0.22755 C 0.03138 -0.2294 0.0319 -0.23148 0.03229 -0.23357 C 0.03268 -0.23634 0.03294 -0.23935 0.03346 -0.2419 C 0.03411 -0.2463 0.03503 -0.25023 0.03581 -0.2544 L 0.03815 -0.2669 C 0.03854 -0.26921 0.03893 -0.27107 0.03932 -0.27338 L 0.04049 -0.28171 C 0.03971 -0.28357 0.03919 -0.28634 0.03815 -0.28773 C 0.03711 -0.28912 0.03568 -0.28889 0.03463 -0.29005 C 0.03333 -0.29097 0.03229 -0.29306 0.03112 -0.29421 C 0.02956 -0.29514 0.02799 -0.2956 0.02643 -0.29607 C 0.01888 -0.29908 0.02161 -0.29769 0.01354 -0.30023 C 0.0095 -0.30162 0.0056 -0.30278 0.00182 -0.3044 C -0.00078 -0.30556 -0.00651 -0.30834 -0.00872 -0.30857 C -0.01966 -0.31042 -0.04154 -0.31273 -0.04154 -0.31273 C -0.05625 -0.31713 -0.04037 -0.31273 -0.06263 -0.3169 C -0.0655 -0.31759 -0.0681 -0.31852 -0.07083 -0.31921 C -0.07435 -0.31991 -0.078 -0.32037 -0.08138 -0.32107 C -0.08841 -0.32292 -0.09896 -0.32732 -0.10482 -0.32732 L -0.10951 -0.32732 L -0.10951 -0.32732 " pathEditMode="relative" ptsTypes="AAAAAAAAAAAAAAAAAAAAAAAAAAAAAAAAAAA">
                                      <p:cBhvr>
                                        <p:cTn id="9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0"/>
                            </p:stCondLst>
                            <p:childTnLst>
                              <p:par>
                                <p:cTn id="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99 0.00185 L 0.00299 0.00185 C 0.00364 -0.0044 0.00456 -0.01065 0.00521 -0.0169 C 0.00547 -0.01898 0.00703 -0.0331 0.00755 -0.03588 C 0.0082 -0.03796 0.00911 -0.04005 0.00989 -0.0419 C 0.01029 -0.04491 0.01159 -0.05741 0.01224 -0.06088 C 0.01289 -0.06366 0.01406 -0.06621 0.01458 -0.06921 C 0.0194 -0.0919 0.01159 -0.0625 0.01823 -0.08588 C 0.02122 -0.10787 0.01706 -0.08195 0.02161 -0.10023 C 0.02266 -0.1044 0.02266 -0.10926 0.02396 -0.11273 C 0.02552 -0.1169 0.02786 -0.1206 0.02864 -0.12523 C 0.02943 -0.1294 0.02969 -0.13426 0.03099 -0.13773 C 0.03776 -0.15579 0.02969 -0.1331 0.03463 -0.15023 C 0.03516 -0.15255 0.0362 -0.1544 0.03698 -0.15671 C 0.04492 -0.18264 0.03854 -0.16528 0.04401 -0.1794 C 0.04687 -0.19514 0.04297 -0.17593 0.04739 -0.1919 C 0.04805 -0.19398 0.04805 -0.1963 0.0487 -0.19838 C 0.04922 -0.20046 0.05026 -0.20232 0.05104 -0.2044 C 0.05182 -0.20718 0.05247 -0.21019 0.05338 -0.21273 C 0.05443 -0.21644 0.05573 -0.21968 0.05677 -0.22338 C 0.05768 -0.22593 0.05833 -0.22894 0.05911 -0.23171 C 0.06068 -0.23588 0.06224 -0.24005 0.0638 -0.24421 L 0.06849 -0.25671 C 0.06862 -0.25671 0.07318 -0.26898 0.07318 -0.26921 C 0.07396 -0.27199 0.07461 -0.27477 0.07552 -0.27755 C 0.07656 -0.28033 0.07799 -0.28287 0.07917 -0.28588 C 0.07995 -0.28773 0.08073 -0.29005 0.08151 -0.2919 C 0.08268 -0.29838 0.08281 -0.30023 0.08489 -0.30671 C 0.08646 -0.31088 0.08802 -0.31505 0.08958 -0.31921 C 0.09036 -0.32107 0.09154 -0.32292 0.09193 -0.32523 C 0.09245 -0.32755 0.09258 -0.32963 0.09323 -0.33171 C 0.09375 -0.3338 0.09557 -0.33773 0.09557 -0.33773 L 0.09557 -0.33773 " pathEditMode="relative" ptsTypes="AAAAAAAAAAAAAAAAAAAAAAAAAAAAAAAAA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AA1D-25C4-200B-FAF9-727CFF11B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Swiping left &amp; 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C1F77-1F85-04D6-8161-6C163C76D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ubiquitous, natural way of interacting with online mobile devices, used by hundreds of different apps and websites</a:t>
            </a:r>
          </a:p>
          <a:p>
            <a:r>
              <a:rPr lang="en-US" dirty="0"/>
              <a:t>Swiping left is associated with going backward, or dismissal</a:t>
            </a:r>
          </a:p>
          <a:p>
            <a:r>
              <a:rPr lang="en-US" dirty="0"/>
              <a:t>Swiping right is associated with going forward, or progress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9ABD0-BC8E-C655-CB6B-6B67C97A4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A picture containing text, cartoon, sign&#10;&#10;Description automatically generated">
            <a:extLst>
              <a:ext uri="{FF2B5EF4-FFF2-40B4-BE49-F238E27FC236}">
                <a16:creationId xmlns:a16="http://schemas.microsoft.com/office/drawing/2014/main" id="{36B779BB-1381-6553-48A3-38CC0C7FD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25" y="4310080"/>
            <a:ext cx="4224338" cy="22277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D483D5-7E93-0126-0F6F-36A25D05B2CB}"/>
              </a:ext>
            </a:extLst>
          </p:cNvPr>
          <p:cNvSpPr txBox="1"/>
          <p:nvPr/>
        </p:nvSpPr>
        <p:spPr>
          <a:xfrm>
            <a:off x="6072183" y="4469996"/>
            <a:ext cx="530542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“One day I was wiping my foggy mirror after getting out of the shower and found my inspiration.” </a:t>
            </a:r>
            <a:br>
              <a:rPr lang="en-US" sz="24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- Jonathan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Badeen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, co-founder of Tinder</a:t>
            </a:r>
          </a:p>
        </p:txBody>
      </p:sp>
      <p:pic>
        <p:nvPicPr>
          <p:cNvPr id="1026" name="Picture 2" descr="Person swiping right and left in a Tinder-like User Interface.">
            <a:extLst>
              <a:ext uri="{FF2B5EF4-FFF2-40B4-BE49-F238E27FC236}">
                <a16:creationId xmlns:a16="http://schemas.microsoft.com/office/drawing/2014/main" id="{478648DD-9DDA-1A48-06CE-AFC9AF854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2712" y="2586831"/>
            <a:ext cx="1885950" cy="1414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695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AD720262-0D2B-7350-3484-404AC1FC5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194" y="1039669"/>
            <a:ext cx="2222944" cy="3468688"/>
          </a:xfrm>
          <a:prstGeom prst="rect">
            <a:avLst/>
          </a:prstGeom>
        </p:spPr>
      </p:pic>
      <p:pic>
        <p:nvPicPr>
          <p:cNvPr id="7" name="Picture 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DF7CFDF4-6ED9-A285-CD9A-6487764CB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63" y="1039669"/>
            <a:ext cx="2129458" cy="3368675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6CCBF414-C885-578A-96EC-F9F7F761A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1298" y="983969"/>
            <a:ext cx="2691691" cy="3894931"/>
          </a:xfrm>
          <a:prstGeom prst="rect">
            <a:avLst/>
          </a:prstGeom>
        </p:spPr>
      </p:pic>
      <p:pic>
        <p:nvPicPr>
          <p:cNvPr id="11" name="Picture 10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F53BA952-7A7D-7705-D832-B42D2B1DA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3650" y="1011241"/>
            <a:ext cx="2704363" cy="56721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42283D7-D88F-0F71-7827-3B6E782638E7}"/>
              </a:ext>
            </a:extLst>
          </p:cNvPr>
          <p:cNvSpPr txBox="1"/>
          <p:nvPr/>
        </p:nvSpPr>
        <p:spPr>
          <a:xfrm>
            <a:off x="182563" y="250579"/>
            <a:ext cx="3582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Revenue Management App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3F1136-975C-0BFB-827A-56C01A87A3CB}"/>
              </a:ext>
            </a:extLst>
          </p:cNvPr>
          <p:cNvSpPr txBox="1"/>
          <p:nvPr/>
        </p:nvSpPr>
        <p:spPr>
          <a:xfrm>
            <a:off x="6541298" y="285008"/>
            <a:ext cx="2984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Sequential Search App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37F4D4-2BA3-04D6-33B1-38279849E0E7}"/>
              </a:ext>
            </a:extLst>
          </p:cNvPr>
          <p:cNvSpPr txBox="1"/>
          <p:nvPr/>
        </p:nvSpPr>
        <p:spPr>
          <a:xfrm>
            <a:off x="238280" y="5661559"/>
            <a:ext cx="3699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Swipe box left to reject bid/candidate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91D33F5-F188-5031-CCE7-7EBD61BDD466}"/>
              </a:ext>
            </a:extLst>
          </p:cNvPr>
          <p:cNvCxnSpPr/>
          <p:nvPr/>
        </p:nvCxnSpPr>
        <p:spPr>
          <a:xfrm flipH="1">
            <a:off x="1518039" y="5645417"/>
            <a:ext cx="11160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3582EFC-4593-C25A-D08C-47D65625CED9}"/>
              </a:ext>
            </a:extLst>
          </p:cNvPr>
          <p:cNvCxnSpPr>
            <a:cxnSpLocks/>
          </p:cNvCxnSpPr>
          <p:nvPr/>
        </p:nvCxnSpPr>
        <p:spPr>
          <a:xfrm>
            <a:off x="4558090" y="6388855"/>
            <a:ext cx="1351196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3758ED7-8374-CFE5-C29B-C449AAE47895}"/>
              </a:ext>
            </a:extLst>
          </p:cNvPr>
          <p:cNvSpPr txBox="1"/>
          <p:nvPr/>
        </p:nvSpPr>
        <p:spPr>
          <a:xfrm>
            <a:off x="3373653" y="6422755"/>
            <a:ext cx="39397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Swipe box right to accept bid/candidate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C5BDF6-87C3-B091-511D-72A5BD867F4E}"/>
              </a:ext>
            </a:extLst>
          </p:cNvPr>
          <p:cNvSpPr txBox="1"/>
          <p:nvPr/>
        </p:nvSpPr>
        <p:spPr>
          <a:xfrm>
            <a:off x="9561619" y="-29305"/>
            <a:ext cx="2740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Apps developed with </a:t>
            </a:r>
            <a:r>
              <a:rPr lang="en-US" i="1" dirty="0" err="1"/>
              <a:t>oTree</a:t>
            </a:r>
            <a:endParaRPr lang="en-US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8A0B63-3F07-CF6A-5B93-D4051B6A8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62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venuemanagement">
            <a:hlinkClick r:id="" action="ppaction://media"/>
            <a:extLst>
              <a:ext uri="{FF2B5EF4-FFF2-40B4-BE49-F238E27FC236}">
                <a16:creationId xmlns:a16="http://schemas.microsoft.com/office/drawing/2014/main" id="{CB09332A-BDB9-4EB6-A7FF-2511CE8631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4917" y="307094"/>
            <a:ext cx="3695700" cy="624381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0E9BC7-A94A-87B4-0930-B2DBC028C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77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7CA0-FB6A-F32E-EFC0-731802260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88"/>
            <a:ext cx="12192000" cy="1325563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Motor response dynamics: swipe tracking and its connections to evidence accumulation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35F4519-A7A4-65D1-7BFE-25D1FA810FBB}"/>
              </a:ext>
            </a:extLst>
          </p:cNvPr>
          <p:cNvSpPr/>
          <p:nvPr/>
        </p:nvSpPr>
        <p:spPr>
          <a:xfrm>
            <a:off x="200011" y="1943101"/>
            <a:ext cx="2343150" cy="3586162"/>
          </a:xfrm>
          <a:prstGeom prst="roundRect">
            <a:avLst>
              <a:gd name="adj" fmla="val 447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2B78B-48E4-FD4C-BEBB-BE40DB61B71C}"/>
              </a:ext>
            </a:extLst>
          </p:cNvPr>
          <p:cNvSpPr/>
          <p:nvPr/>
        </p:nvSpPr>
        <p:spPr>
          <a:xfrm>
            <a:off x="864379" y="3203575"/>
            <a:ext cx="1014413" cy="13430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5681826-FB07-8366-9503-A565FA563F6E}"/>
              </a:ext>
            </a:extLst>
          </p:cNvPr>
          <p:cNvGrpSpPr/>
          <p:nvPr/>
        </p:nvGrpSpPr>
        <p:grpSpPr>
          <a:xfrm>
            <a:off x="3489676" y="1425311"/>
            <a:ext cx="3437234" cy="2494925"/>
            <a:chOff x="8164148" y="1457920"/>
            <a:chExt cx="3437234" cy="2494925"/>
          </a:xfrm>
        </p:grpSpPr>
        <p:pic>
          <p:nvPicPr>
            <p:cNvPr id="26" name="Picture 25" descr="A blue line on a white background&#10;&#10;Description automatically generated with low confidence">
              <a:extLst>
                <a:ext uri="{FF2B5EF4-FFF2-40B4-BE49-F238E27FC236}">
                  <a16:creationId xmlns:a16="http://schemas.microsoft.com/office/drawing/2014/main" id="{D7C3B615-0798-8616-F5DC-34CE6CD9A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33480" y="1735377"/>
              <a:ext cx="3067902" cy="186996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B6F5264-741D-C638-42FE-A7D6F151DD88}"/>
                </a:ext>
              </a:extLst>
            </p:cNvPr>
            <p:cNvSpPr txBox="1"/>
            <p:nvPr/>
          </p:nvSpPr>
          <p:spPr>
            <a:xfrm>
              <a:off x="9059700" y="3583513"/>
              <a:ext cx="25003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x-coordinate: swipe path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74D42C8-D77F-FAFB-CC63-BCE3D2EED356}"/>
                </a:ext>
              </a:extLst>
            </p:cNvPr>
            <p:cNvSpPr txBox="1"/>
            <p:nvPr/>
          </p:nvSpPr>
          <p:spPr>
            <a:xfrm rot="16200000">
              <a:off x="7393424" y="2461411"/>
              <a:ext cx="1910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y-coordinate: time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E21F39-3AFA-4DCA-77D5-10120DFF0EC5}"/>
                </a:ext>
              </a:extLst>
            </p:cNvPr>
            <p:cNvSpPr txBox="1"/>
            <p:nvPr/>
          </p:nvSpPr>
          <p:spPr>
            <a:xfrm>
              <a:off x="9604825" y="1977780"/>
              <a:ext cx="9335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polygon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B4BB8EB-F855-A1F7-D927-170DB9F36124}"/>
                </a:ext>
              </a:extLst>
            </p:cNvPr>
            <p:cNvSpPr txBox="1"/>
            <p:nvPr/>
          </p:nvSpPr>
          <p:spPr>
            <a:xfrm>
              <a:off x="11038062" y="1457920"/>
              <a:ext cx="5219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start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D1602C9-C224-7248-E406-009494BAA552}"/>
                </a:ext>
              </a:extLst>
            </p:cNvPr>
            <p:cNvSpPr txBox="1"/>
            <p:nvPr/>
          </p:nvSpPr>
          <p:spPr>
            <a:xfrm>
              <a:off x="8348813" y="3498324"/>
              <a:ext cx="4635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end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000B798-297A-0747-9F1B-E55C2B1002E8}"/>
              </a:ext>
            </a:extLst>
          </p:cNvPr>
          <p:cNvGrpSpPr/>
          <p:nvPr/>
        </p:nvGrpSpPr>
        <p:grpSpPr>
          <a:xfrm>
            <a:off x="3489676" y="3863749"/>
            <a:ext cx="3437234" cy="2466792"/>
            <a:chOff x="4355575" y="4035205"/>
            <a:chExt cx="3437234" cy="246679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CEB9A31-EDC6-B125-59CA-A7088B638B20}"/>
                </a:ext>
              </a:extLst>
            </p:cNvPr>
            <p:cNvSpPr txBox="1"/>
            <p:nvPr/>
          </p:nvSpPr>
          <p:spPr>
            <a:xfrm>
              <a:off x="4717088" y="4035205"/>
              <a:ext cx="5219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start</a:t>
              </a: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4818A56F-61BD-5144-F4BF-0B88D31C2E1A}"/>
                </a:ext>
              </a:extLst>
            </p:cNvPr>
            <p:cNvGrpSpPr/>
            <p:nvPr/>
          </p:nvGrpSpPr>
          <p:grpSpPr>
            <a:xfrm>
              <a:off x="4355575" y="4239839"/>
              <a:ext cx="3437234" cy="2262158"/>
              <a:chOff x="8164148" y="4272448"/>
              <a:chExt cx="3437234" cy="2262158"/>
            </a:xfrm>
          </p:grpSpPr>
          <p:pic>
            <p:nvPicPr>
              <p:cNvPr id="27" name="Picture 26" descr="A blue line on a white background&#10;&#10;Description automatically generated with low confidence">
                <a:extLst>
                  <a:ext uri="{FF2B5EF4-FFF2-40B4-BE49-F238E27FC236}">
                    <a16:creationId xmlns:a16="http://schemas.microsoft.com/office/drawing/2014/main" id="{4925D32F-F48B-744B-E35A-C46795B0DA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33480" y="4317138"/>
                <a:ext cx="3067902" cy="1869960"/>
              </a:xfrm>
              <a:prstGeom prst="rect">
                <a:avLst/>
              </a:prstGeom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FC290CB-DFBE-6281-0D9E-87F5B5A8A77B}"/>
                  </a:ext>
                </a:extLst>
              </p:cNvPr>
              <p:cNvSpPr txBox="1"/>
              <p:nvPr/>
            </p:nvSpPr>
            <p:spPr>
              <a:xfrm>
                <a:off x="9059700" y="6165274"/>
                <a:ext cx="25003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x-coordinate: swipe path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F9D657E-51B8-8631-1842-EB9D78644949}"/>
                  </a:ext>
                </a:extLst>
              </p:cNvPr>
              <p:cNvSpPr txBox="1"/>
              <p:nvPr/>
            </p:nvSpPr>
            <p:spPr>
              <a:xfrm rot="16200000">
                <a:off x="7393424" y="5043172"/>
                <a:ext cx="19107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y-coordinate: time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CB3E2AE-1FF5-50CC-538D-5E34F428A4DB}"/>
                  </a:ext>
                </a:extLst>
              </p:cNvPr>
              <p:cNvSpPr/>
              <p:nvPr/>
            </p:nvSpPr>
            <p:spPr>
              <a:xfrm>
                <a:off x="8580608" y="4347458"/>
                <a:ext cx="2877968" cy="173262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7" name="Picture 36" descr="A blue line drawn on a white surface&#10;&#10;Description automatically generated with low confidence">
                <a:extLst>
                  <a:ext uri="{FF2B5EF4-FFF2-40B4-BE49-F238E27FC236}">
                    <a16:creationId xmlns:a16="http://schemas.microsoft.com/office/drawing/2014/main" id="{B4B06719-4810-2A24-060A-BDB7A69DBC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52119" y="4342995"/>
                <a:ext cx="2861404" cy="1100540"/>
              </a:xfrm>
              <a:prstGeom prst="rect">
                <a:avLst/>
              </a:prstGeom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8944AF6-6D2C-FC1F-7ABE-2E600904C07F}"/>
                  </a:ext>
                </a:extLst>
              </p:cNvPr>
              <p:cNvSpPr txBox="1"/>
              <p:nvPr/>
            </p:nvSpPr>
            <p:spPr>
              <a:xfrm>
                <a:off x="11096412" y="5343008"/>
                <a:ext cx="4635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end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DF9E3E7-1435-5A6E-DD24-3660234005E5}"/>
                  </a:ext>
                </a:extLst>
              </p:cNvPr>
              <p:cNvSpPr txBox="1"/>
              <p:nvPr/>
            </p:nvSpPr>
            <p:spPr>
              <a:xfrm>
                <a:off x="10014810" y="4479980"/>
                <a:ext cx="9335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polygon</a:t>
                </a:r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181C7B72-79E9-25D0-028F-94D22A1DE832}"/>
              </a:ext>
            </a:extLst>
          </p:cNvPr>
          <p:cNvSpPr txBox="1"/>
          <p:nvPr/>
        </p:nvSpPr>
        <p:spPr>
          <a:xfrm>
            <a:off x="7411748" y="5430147"/>
            <a:ext cx="4225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The latent DDM is physically manifested in motor responses tracked by the ‘swipes’</a:t>
            </a:r>
          </a:p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i.e. the evidence accumulation process is reflected by the swipe movement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1AC53ED-F518-1574-C4B5-63BC0073FD71}"/>
              </a:ext>
            </a:extLst>
          </p:cNvPr>
          <p:cNvGrpSpPr/>
          <p:nvPr/>
        </p:nvGrpSpPr>
        <p:grpSpPr>
          <a:xfrm>
            <a:off x="8186738" y="2418880"/>
            <a:ext cx="3462168" cy="2884068"/>
            <a:chOff x="8186738" y="2418880"/>
            <a:chExt cx="3462168" cy="2884068"/>
          </a:xfrm>
        </p:grpSpPr>
        <p:pic>
          <p:nvPicPr>
            <p:cNvPr id="42" name="Picture 41" descr="图表&#10;&#10;描述已自动生成">
              <a:extLst>
                <a:ext uri="{FF2B5EF4-FFF2-40B4-BE49-F238E27FC236}">
                  <a16:creationId xmlns:a16="http://schemas.microsoft.com/office/drawing/2014/main" id="{140AB185-3A7C-AAD9-3AB5-8D45808A1B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926" r="19460"/>
            <a:stretch/>
          </p:blipFill>
          <p:spPr>
            <a:xfrm>
              <a:off x="8186738" y="2418880"/>
              <a:ext cx="3462168" cy="2789164"/>
            </a:xfrm>
            <a:prstGeom prst="rect">
              <a:avLst/>
            </a:prstGeom>
          </p:spPr>
        </p:pic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019062C-B58D-E852-8EB8-51D9ED5F48EA}"/>
                </a:ext>
              </a:extLst>
            </p:cNvPr>
            <p:cNvSpPr/>
            <p:nvPr/>
          </p:nvSpPr>
          <p:spPr>
            <a:xfrm>
              <a:off x="9909544" y="2838893"/>
              <a:ext cx="1573619" cy="3646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D834464-1F20-49D4-A5F6-9BAFE2DC40B1}"/>
                </a:ext>
              </a:extLst>
            </p:cNvPr>
            <p:cNvSpPr/>
            <p:nvPr/>
          </p:nvSpPr>
          <p:spPr>
            <a:xfrm>
              <a:off x="9055859" y="4412511"/>
              <a:ext cx="1573619" cy="2410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F06858B-1551-71D3-481A-A5A6E2416EE4}"/>
                </a:ext>
              </a:extLst>
            </p:cNvPr>
            <p:cNvSpPr/>
            <p:nvPr/>
          </p:nvSpPr>
          <p:spPr>
            <a:xfrm>
              <a:off x="9335855" y="4634614"/>
              <a:ext cx="1573619" cy="16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C4C76A-8360-D486-621F-E244542C47C5}"/>
                </a:ext>
              </a:extLst>
            </p:cNvPr>
            <p:cNvSpPr/>
            <p:nvPr/>
          </p:nvSpPr>
          <p:spPr>
            <a:xfrm>
              <a:off x="9494216" y="4938266"/>
              <a:ext cx="1573619" cy="3646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28DE2FA3-E490-7FB6-B218-38ACE759A86A}"/>
              </a:ext>
            </a:extLst>
          </p:cNvPr>
          <p:cNvSpPr txBox="1"/>
          <p:nvPr/>
        </p:nvSpPr>
        <p:spPr>
          <a:xfrm>
            <a:off x="7436532" y="2359281"/>
            <a:ext cx="80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accept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D1905CE-FDEA-8AB4-CE11-FBF90EFF1D05}"/>
              </a:ext>
            </a:extLst>
          </p:cNvPr>
          <p:cNvSpPr txBox="1"/>
          <p:nvPr/>
        </p:nvSpPr>
        <p:spPr>
          <a:xfrm>
            <a:off x="7535234" y="4698799"/>
            <a:ext cx="721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reject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A3BFE8C-DCA6-2697-D1A1-534B23EBC95A}"/>
              </a:ext>
            </a:extLst>
          </p:cNvPr>
          <p:cNvSpPr txBox="1"/>
          <p:nvPr/>
        </p:nvSpPr>
        <p:spPr>
          <a:xfrm>
            <a:off x="10454146" y="4886164"/>
            <a:ext cx="1520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 time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D8CA56-8099-9CF0-0798-FA1C1566C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A774E-8420-F26A-694E-47FCEE1CD264}"/>
              </a:ext>
            </a:extLst>
          </p:cNvPr>
          <p:cNvSpPr txBox="1"/>
          <p:nvPr/>
        </p:nvSpPr>
        <p:spPr>
          <a:xfrm>
            <a:off x="8186738" y="1836354"/>
            <a:ext cx="3716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Drift Diffusion Model (DDM)</a:t>
            </a:r>
          </a:p>
        </p:txBody>
      </p:sp>
      <p:pic>
        <p:nvPicPr>
          <p:cNvPr id="12" name="Graphic 11" descr="Swipe Gesture with solid fill">
            <a:extLst>
              <a:ext uri="{FF2B5EF4-FFF2-40B4-BE49-F238E27FC236}">
                <a16:creationId xmlns:a16="http://schemas.microsoft.com/office/drawing/2014/main" id="{822F583C-1492-37B1-1278-8DAFC3C458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1670" y="409159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449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0D167-C395-8E80-E881-2062D31D5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A94E9-B217-BF89-5736-8E4BE222D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94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9D1CAA9-1A34-030C-EBC9-44AA906F878D}"/>
              </a:ext>
            </a:extLst>
          </p:cNvPr>
          <p:cNvSpPr txBox="1"/>
          <p:nvPr/>
        </p:nvSpPr>
        <p:spPr>
          <a:xfrm>
            <a:off x="0" y="2002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Behavioural</a:t>
            </a:r>
            <a:r>
              <a:rPr lang="en-US" sz="40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results: depth of search affects performance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3FA571-914C-D9C7-32BB-D7E54625BD22}"/>
              </a:ext>
            </a:extLst>
          </p:cNvPr>
          <p:cNvSpPr txBox="1"/>
          <p:nvPr/>
        </p:nvSpPr>
        <p:spPr>
          <a:xfrm>
            <a:off x="856912" y="969851"/>
            <a:ext cx="2295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Revenue management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B6723A-71D8-A5E4-EB67-15BF33CDE46E}"/>
              </a:ext>
            </a:extLst>
          </p:cNvPr>
          <p:cNvSpPr txBox="1"/>
          <p:nvPr/>
        </p:nvSpPr>
        <p:spPr>
          <a:xfrm>
            <a:off x="6311088" y="973836"/>
            <a:ext cx="184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Sequential search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82DAF8-0CDF-89CB-55DC-7A8A1111A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1D0091-D7BF-22D5-5414-DA4537324942}"/>
              </a:ext>
            </a:extLst>
          </p:cNvPr>
          <p:cNvSpPr txBox="1"/>
          <p:nvPr/>
        </p:nvSpPr>
        <p:spPr>
          <a:xfrm>
            <a:off x="1237543" y="6202170"/>
            <a:ext cx="99424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RQ: What can motor response dynamics say about the process of rejections?</a:t>
            </a:r>
          </a:p>
        </p:txBody>
      </p:sp>
      <p:pic>
        <p:nvPicPr>
          <p:cNvPr id="8" name="Picture 7" descr="A picture containing screenshot, diagram&#10;&#10;Description automatically generated">
            <a:extLst>
              <a:ext uri="{FF2B5EF4-FFF2-40B4-BE49-F238E27FC236}">
                <a16:creationId xmlns:a16="http://schemas.microsoft.com/office/drawing/2014/main" id="{CF8E1CB2-29DA-0318-964B-816BF163A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57" y="1583228"/>
            <a:ext cx="4751040" cy="4526329"/>
          </a:xfrm>
          <a:prstGeom prst="rect">
            <a:avLst/>
          </a:prstGeom>
        </p:spPr>
      </p:pic>
      <p:pic>
        <p:nvPicPr>
          <p:cNvPr id="12" name="Picture 11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EA4F78A4-5076-EEEB-6781-2E006C0FC0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5139" y="1468924"/>
            <a:ext cx="4856980" cy="464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78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AD41EA-6D7C-A92D-03E9-0104187E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17</a:t>
            </a:fld>
            <a:endParaRPr lang="en-US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D41E3085-DF27-A2BB-1362-CB4C06EC87C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2003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more the DM deliberates the swipe (the higher the </a:t>
            </a:r>
            <a:r>
              <a:rPr lang="en-US" dirty="0" err="1"/>
              <a:t>polyarea</a:t>
            </a:r>
            <a:r>
              <a:rPr lang="en-US" dirty="0"/>
              <a:t>), the less revenue they earn in the revenue management problem</a:t>
            </a:r>
          </a:p>
          <a:p>
            <a:r>
              <a:rPr lang="en-US" dirty="0"/>
              <a:t>(This is not significant in the sequential search problem)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9D0C7200-4153-7E9B-92F6-4D54789DC75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How deliberation affects performance</a:t>
            </a:r>
          </a:p>
        </p:txBody>
      </p:sp>
      <p:pic>
        <p:nvPicPr>
          <p:cNvPr id="13" name="Picture 12" descr="A close-up of numbers&#10;&#10;Description automatically generated with low confidence">
            <a:extLst>
              <a:ext uri="{FF2B5EF4-FFF2-40B4-BE49-F238E27FC236}">
                <a16:creationId xmlns:a16="http://schemas.microsoft.com/office/drawing/2014/main" id="{641A1DEA-B811-715D-0CDC-F10D1E6E0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381" y="3678250"/>
            <a:ext cx="7772400" cy="235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57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228622-275F-A834-2A38-0E9B86E7E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Relative ranks and deliberation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B36E5-2D08-F9C6-D9E7-2CEBEB91A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Relative rank is displayed when making decisions in the sequential search problem, therefore it is expected that it affects the decision</a:t>
            </a:r>
          </a:p>
          <a:p>
            <a:r>
              <a:rPr lang="en-US" sz="2400" dirty="0"/>
              <a:t>Deliberation (</a:t>
            </a:r>
            <a:r>
              <a:rPr lang="en-US" sz="2400" dirty="0" err="1"/>
              <a:t>polyarea</a:t>
            </a:r>
            <a:r>
              <a:rPr lang="en-US" sz="2400" dirty="0"/>
              <a:t>) has direct effect on accepting</a:t>
            </a:r>
          </a:p>
          <a:p>
            <a:r>
              <a:rPr lang="en-US" sz="2400" dirty="0"/>
              <a:t>Interestingly, relative rank moderates the effect of </a:t>
            </a:r>
            <a:r>
              <a:rPr lang="en-US" sz="2400" dirty="0" err="1"/>
              <a:t>polyarea</a:t>
            </a:r>
            <a:r>
              <a:rPr lang="en-US" sz="2400" dirty="0"/>
              <a:t> on accepting: the higher relative rank is, the less effect </a:t>
            </a:r>
            <a:r>
              <a:rPr lang="en-US" sz="2400" dirty="0" err="1"/>
              <a:t>polyarea</a:t>
            </a:r>
            <a:r>
              <a:rPr lang="en-US" sz="2400" dirty="0"/>
              <a:t> has on acceptance</a:t>
            </a:r>
          </a:p>
          <a:p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C9306B-B4DF-57B4-D599-8CCF02975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 descr="A close-up of numbers&#10;&#10;Description automatically generated with low confidence">
            <a:extLst>
              <a:ext uri="{FF2B5EF4-FFF2-40B4-BE49-F238E27FC236}">
                <a16:creationId xmlns:a16="http://schemas.microsoft.com/office/drawing/2014/main" id="{74C41CA9-1402-D44D-D2D5-B82F11DF1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953" y="4328516"/>
            <a:ext cx="7772400" cy="22977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A277A2-C68F-409D-32B7-CDFF86F52741}"/>
              </a:ext>
            </a:extLst>
          </p:cNvPr>
          <p:cNvSpPr txBox="1"/>
          <p:nvPr/>
        </p:nvSpPr>
        <p:spPr>
          <a:xfrm>
            <a:off x="6096000" y="4445876"/>
            <a:ext cx="12966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Logit model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DV = accept</a:t>
            </a:r>
          </a:p>
        </p:txBody>
      </p:sp>
    </p:spTree>
    <p:extLst>
      <p:ext uri="{BB962C8B-B14F-4D97-AF65-F5344CB8AC3E}">
        <p14:creationId xmlns:p14="http://schemas.microsoft.com/office/powerpoint/2010/main" val="2844676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9D79BA-F327-CCC1-EC78-89DA1475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Deliberation with early applicants in the sequential search problem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FA9BA-7C70-8B30-26FC-ACED6A184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2637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Bearden et al. (2006) conclude that DMs overestimate the early applicants and fail to give enough weight to better applicants that are yet to come</a:t>
            </a:r>
          </a:p>
          <a:p>
            <a:r>
              <a:rPr lang="en-US" sz="2400" dirty="0"/>
              <a:t>We find that this is because DMs tend to deliberate the swipe over early applicants who should be rejected without any hesitation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BE651E-905E-3E7E-F92B-DFAE1DAA7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19</a:t>
            </a:fld>
            <a:endParaRPr lang="en-US"/>
          </a:p>
        </p:txBody>
      </p:sp>
      <p:pic>
        <p:nvPicPr>
          <p:cNvPr id="9" name="Picture 8" descr="A picture containing antenna&#10;&#10;Description automatically generated">
            <a:extLst>
              <a:ext uri="{FF2B5EF4-FFF2-40B4-BE49-F238E27FC236}">
                <a16:creationId xmlns:a16="http://schemas.microsoft.com/office/drawing/2014/main" id="{5A65F7F2-714F-A828-8265-DA460E417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602" y="3256988"/>
            <a:ext cx="7326795" cy="363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69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E9C91-943C-7E22-B5DE-C658FFC08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AD6EE-885A-87A4-6F65-0BD2852B2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Sequential decision problems</a:t>
            </a:r>
          </a:p>
          <a:p>
            <a:r>
              <a:rPr lang="en-US" dirty="0"/>
              <a:t>Two optimal stopping problems: </a:t>
            </a:r>
          </a:p>
          <a:p>
            <a:pPr lvl="1"/>
            <a:r>
              <a:rPr lang="en-US" dirty="0"/>
              <a:t>Rank dependent sequential search (the classical secretary problem)</a:t>
            </a:r>
          </a:p>
          <a:p>
            <a:pPr lvl="1"/>
            <a:r>
              <a:rPr lang="en-US" dirty="0"/>
              <a:t>Revenue management problem</a:t>
            </a:r>
          </a:p>
          <a:p>
            <a:r>
              <a:rPr lang="en-US" dirty="0"/>
              <a:t>Experimental design with the two stopping problems</a:t>
            </a:r>
          </a:p>
          <a:p>
            <a:r>
              <a:rPr lang="en-US" dirty="0"/>
              <a:t>Response dynamics and design of experimental apps</a:t>
            </a:r>
          </a:p>
          <a:p>
            <a:r>
              <a:rPr lang="en-US" dirty="0"/>
              <a:t>Results from ongoing experiments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9304C7-05A9-613C-739F-B37DA961C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07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1D623-EF21-AB72-6EA2-7256B9080B62}"/>
              </a:ext>
            </a:extLst>
          </p:cNvPr>
          <p:cNvSpPr txBox="1"/>
          <p:nvPr/>
        </p:nvSpPr>
        <p:spPr>
          <a:xfrm>
            <a:off x="159019" y="0"/>
            <a:ext cx="76904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Near threshold swipe </a:t>
            </a:r>
            <a:r>
              <a:rPr lang="en-US" sz="4400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behaviour</a:t>
            </a:r>
            <a:endParaRPr lang="en-US" sz="4400" dirty="0">
              <a:solidFill>
                <a:schemeClr val="accent6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6F6EF0-CCC3-5CC2-9ECB-9E1BAB445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20</a:t>
            </a:fld>
            <a:endParaRPr lang="en-US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99F05591-817F-0AA6-1DFF-2EC1AC891008}"/>
              </a:ext>
            </a:extLst>
          </p:cNvPr>
          <p:cNvSpPr txBox="1">
            <a:spLocks/>
          </p:cNvSpPr>
          <p:nvPr/>
        </p:nvSpPr>
        <p:spPr>
          <a:xfrm>
            <a:off x="393699" y="1253330"/>
            <a:ext cx="5600701" cy="51649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Bids near thresholds generate deliberation and conflict because these environments force assessing whether the “real” threshold is exceeded or not</a:t>
            </a:r>
          </a:p>
          <a:p>
            <a:r>
              <a:rPr lang="en-US" dirty="0"/>
              <a:t>Line = common slope from an LMM with random intercepts (slope neg. p = 0.00147)</a:t>
            </a:r>
          </a:p>
          <a:p>
            <a:r>
              <a:rPr lang="en-US" dirty="0"/>
              <a:t>Dots = conditional residuals of each subject differentiated by </a:t>
            </a:r>
            <a:r>
              <a:rPr lang="en-US" dirty="0" err="1"/>
              <a:t>colour</a:t>
            </a:r>
            <a:endParaRPr lang="en-US" dirty="0"/>
          </a:p>
          <a:p>
            <a:endParaRPr lang="en-US" dirty="0"/>
          </a:p>
        </p:txBody>
      </p:sp>
      <p:pic>
        <p:nvPicPr>
          <p:cNvPr id="10" name="Picture 9" descr="A picture containing colorfulness, screenshot, text, diagram&#10;&#10;Description automatically generated">
            <a:extLst>
              <a:ext uri="{FF2B5EF4-FFF2-40B4-BE49-F238E27FC236}">
                <a16:creationId xmlns:a16="http://schemas.microsoft.com/office/drawing/2014/main" id="{F713E3AD-9036-BB1F-AB7A-474DC6447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400" y="982666"/>
            <a:ext cx="5803900" cy="5435600"/>
          </a:xfrm>
          <a:prstGeom prst="rect">
            <a:avLst/>
          </a:prstGeom>
        </p:spPr>
      </p:pic>
      <p:pic>
        <p:nvPicPr>
          <p:cNvPr id="11" name="Picture 10" descr="A picture containing diagram, line, plot, sketch&#10;&#10;Description automatically generated">
            <a:extLst>
              <a:ext uri="{FF2B5EF4-FFF2-40B4-BE49-F238E27FC236}">
                <a16:creationId xmlns:a16="http://schemas.microsoft.com/office/drawing/2014/main" id="{0907BE02-325D-E2C5-52B2-08756224E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3347" y="43537"/>
            <a:ext cx="1633618" cy="160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17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52F366-C117-62D8-B520-10BABAAD23E2}"/>
              </a:ext>
            </a:extLst>
          </p:cNvPr>
          <p:cNvSpPr txBox="1"/>
          <p:nvPr/>
        </p:nvSpPr>
        <p:spPr>
          <a:xfrm>
            <a:off x="0" y="0"/>
            <a:ext cx="83915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Swipe </a:t>
            </a:r>
            <a:r>
              <a:rPr lang="en-US" sz="4400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behaviour</a:t>
            </a:r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and decision errors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7D3BC2-8FC2-246A-2FB6-FD3A3C9AE4A3}"/>
              </a:ext>
            </a:extLst>
          </p:cNvPr>
          <p:cNvSpPr txBox="1"/>
          <p:nvPr/>
        </p:nvSpPr>
        <p:spPr>
          <a:xfrm>
            <a:off x="247390" y="1432739"/>
            <a:ext cx="484047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A higher </a:t>
            </a:r>
            <a:r>
              <a:rPr lang="en-US" sz="2600" dirty="0" err="1"/>
              <a:t>polyarea</a:t>
            </a:r>
            <a:r>
              <a:rPr lang="en-US" sz="2600" dirty="0"/>
              <a:t> predicts more incorrect reject decisions (when the bid should be accepted)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A higher </a:t>
            </a:r>
            <a:r>
              <a:rPr lang="en-US" sz="2600" dirty="0" err="1"/>
              <a:t>polyarea</a:t>
            </a:r>
            <a:r>
              <a:rPr lang="en-US" sz="2600" dirty="0"/>
              <a:t> predicts more incorrect accept decisions (when the bid should be rejected)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This holds for both the optimal threshold as well as a range of fixed thresholds (e.g. £2.5)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B805EA-E6DF-0DBE-FFD2-A7D340A05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 7" descr="A close-up of numbers&#10;&#10;Description automatically generated with low confidence">
            <a:extLst>
              <a:ext uri="{FF2B5EF4-FFF2-40B4-BE49-F238E27FC236}">
                <a16:creationId xmlns:a16="http://schemas.microsoft.com/office/drawing/2014/main" id="{457EB3BB-75D6-7440-DDB0-0C17B0AD2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078" y="1480213"/>
            <a:ext cx="6311900" cy="2082800"/>
          </a:xfrm>
          <a:prstGeom prst="rect">
            <a:avLst/>
          </a:prstGeom>
        </p:spPr>
      </p:pic>
      <p:pic>
        <p:nvPicPr>
          <p:cNvPr id="10" name="Picture 9" descr="A close-up of numbers&#10;&#10;Description automatically generated with low confidence">
            <a:extLst>
              <a:ext uri="{FF2B5EF4-FFF2-40B4-BE49-F238E27FC236}">
                <a16:creationId xmlns:a16="http://schemas.microsoft.com/office/drawing/2014/main" id="{0DA9F6EC-FCA0-1DAA-7034-2BCAC291A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1610" y="4405808"/>
            <a:ext cx="6223000" cy="2108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745826A-210A-DCE3-286D-3776924C0E69}"/>
              </a:ext>
            </a:extLst>
          </p:cNvPr>
          <p:cNvSpPr txBox="1"/>
          <p:nvPr/>
        </p:nvSpPr>
        <p:spPr>
          <a:xfrm>
            <a:off x="5721610" y="905923"/>
            <a:ext cx="5394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When bid is above threshold (Logit model, DV = accept)</a:t>
            </a:r>
          </a:p>
          <a:p>
            <a:r>
              <a:rPr lang="en-US" dirty="0">
                <a:solidFill>
                  <a:srgbClr val="C00000"/>
                </a:solidFill>
              </a:rPr>
              <a:t>DM is more likely to reject if </a:t>
            </a:r>
            <a:r>
              <a:rPr lang="en-US" dirty="0" err="1">
                <a:solidFill>
                  <a:srgbClr val="C00000"/>
                </a:solidFill>
              </a:rPr>
              <a:t>polyarea</a:t>
            </a:r>
            <a:r>
              <a:rPr lang="en-US" dirty="0">
                <a:solidFill>
                  <a:srgbClr val="C00000"/>
                </a:solidFill>
              </a:rPr>
              <a:t> is high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046234-5950-2C6D-B5BF-4A7DECEA2497}"/>
              </a:ext>
            </a:extLst>
          </p:cNvPr>
          <p:cNvSpPr txBox="1"/>
          <p:nvPr/>
        </p:nvSpPr>
        <p:spPr>
          <a:xfrm>
            <a:off x="5721609" y="3847287"/>
            <a:ext cx="53996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When bid is below threshold (Logit model, DV = accept)</a:t>
            </a:r>
          </a:p>
          <a:p>
            <a:r>
              <a:rPr lang="en-US" dirty="0">
                <a:solidFill>
                  <a:srgbClr val="C00000"/>
                </a:solidFill>
              </a:rPr>
              <a:t>DM is more likely to accept if </a:t>
            </a:r>
            <a:r>
              <a:rPr lang="en-US" dirty="0" err="1">
                <a:solidFill>
                  <a:srgbClr val="C00000"/>
                </a:solidFill>
              </a:rPr>
              <a:t>polyarea</a:t>
            </a:r>
            <a:r>
              <a:rPr lang="en-US" dirty="0">
                <a:solidFill>
                  <a:srgbClr val="C00000"/>
                </a:solidFill>
              </a:rPr>
              <a:t> is high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628A88-71F3-56F6-D702-8316829BB09E}"/>
              </a:ext>
            </a:extLst>
          </p:cNvPr>
          <p:cNvSpPr/>
          <p:nvPr/>
        </p:nvSpPr>
        <p:spPr>
          <a:xfrm>
            <a:off x="5721609" y="905923"/>
            <a:ext cx="6352369" cy="2773585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0F57D2-466C-03A3-4AC5-1E497B816666}"/>
              </a:ext>
            </a:extLst>
          </p:cNvPr>
          <p:cNvSpPr/>
          <p:nvPr/>
        </p:nvSpPr>
        <p:spPr>
          <a:xfrm>
            <a:off x="5704223" y="3847287"/>
            <a:ext cx="6352369" cy="2773585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5714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52F366-C117-62D8-B520-10BABAAD23E2}"/>
              </a:ext>
            </a:extLst>
          </p:cNvPr>
          <p:cNvSpPr txBox="1"/>
          <p:nvPr/>
        </p:nvSpPr>
        <p:spPr>
          <a:xfrm>
            <a:off x="0" y="0"/>
            <a:ext cx="83915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Swipe </a:t>
            </a:r>
            <a:r>
              <a:rPr lang="en-US" sz="4400" dirty="0" err="1">
                <a:solidFill>
                  <a:schemeClr val="accent6">
                    <a:lumMod val="50000"/>
                  </a:schemeClr>
                </a:solidFill>
                <a:latin typeface="+mj-lt"/>
              </a:rPr>
              <a:t>behaviour</a:t>
            </a:r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+mj-lt"/>
              </a:rPr>
              <a:t> and decision errors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7D3BC2-8FC2-246A-2FB6-FD3A3C9AE4A3}"/>
              </a:ext>
            </a:extLst>
          </p:cNvPr>
          <p:cNvSpPr txBox="1"/>
          <p:nvPr/>
        </p:nvSpPr>
        <p:spPr>
          <a:xfrm>
            <a:off x="247390" y="1432739"/>
            <a:ext cx="484047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A higher </a:t>
            </a:r>
            <a:r>
              <a:rPr lang="en-US" sz="2600" dirty="0" err="1"/>
              <a:t>polyarea</a:t>
            </a:r>
            <a:r>
              <a:rPr lang="en-US" sz="2600" dirty="0"/>
              <a:t> predicts more incorrect reject decisions (when the bid should be accepted)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A higher </a:t>
            </a:r>
            <a:r>
              <a:rPr lang="en-US" sz="2600" dirty="0" err="1"/>
              <a:t>polyarea</a:t>
            </a:r>
            <a:r>
              <a:rPr lang="en-US" sz="2600" dirty="0"/>
              <a:t> predicts more incorrect accept decisions (when the bid should be rejected)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This holds for both the optimal threshold as well as a range of fixed thresholds (e.g. £2.5)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B805EA-E6DF-0DBE-FFD2-A7D340A05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 descr="A picture containing text, diagram, plot, screenshot&#10;&#10;Description automatically generated">
            <a:extLst>
              <a:ext uri="{FF2B5EF4-FFF2-40B4-BE49-F238E27FC236}">
                <a16:creationId xmlns:a16="http://schemas.microsoft.com/office/drawing/2014/main" id="{919BC033-4163-54F6-3BA1-6A9DCBEEB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171" y="1042717"/>
            <a:ext cx="5626100" cy="5308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EACF3A-EE90-D69B-EBE8-63243BC08793}"/>
              </a:ext>
            </a:extLst>
          </p:cNvPr>
          <p:cNvSpPr txBox="1"/>
          <p:nvPr/>
        </p:nvSpPr>
        <p:spPr>
          <a:xfrm>
            <a:off x="7465231" y="6141720"/>
            <a:ext cx="1429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(bid should be rejected)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0B7112-9E99-27A9-32D0-D5C90660CFE5}"/>
              </a:ext>
            </a:extLst>
          </p:cNvPr>
          <p:cNvSpPr txBox="1"/>
          <p:nvPr/>
        </p:nvSpPr>
        <p:spPr>
          <a:xfrm>
            <a:off x="9217583" y="6165504"/>
            <a:ext cx="1429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(bid should be accepted)</a:t>
            </a:r>
          </a:p>
        </p:txBody>
      </p:sp>
    </p:spTree>
    <p:extLst>
      <p:ext uri="{BB962C8B-B14F-4D97-AF65-F5344CB8AC3E}">
        <p14:creationId xmlns:p14="http://schemas.microsoft.com/office/powerpoint/2010/main" val="25361479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AED50-FE4F-BF17-FF35-46E1D2C7F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Conclusions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93537AB-4234-A03A-035B-7C6805C6FB00}"/>
              </a:ext>
            </a:extLst>
          </p:cNvPr>
          <p:cNvGrpSpPr/>
          <p:nvPr/>
        </p:nvGrpSpPr>
        <p:grpSpPr>
          <a:xfrm>
            <a:off x="2257428" y="4075116"/>
            <a:ext cx="7658102" cy="854076"/>
            <a:chOff x="2100265" y="1803394"/>
            <a:chExt cx="7658102" cy="85407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1444A1-E0DE-C788-9E90-70B281E9E049}"/>
                </a:ext>
              </a:extLst>
            </p:cNvPr>
            <p:cNvSpPr/>
            <p:nvPr/>
          </p:nvSpPr>
          <p:spPr>
            <a:xfrm>
              <a:off x="4729165" y="1803394"/>
              <a:ext cx="2228850" cy="85407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  <a:p>
              <a:pPr algn="ctr"/>
              <a:r>
                <a:rPr lang="en-US" dirty="0"/>
                <a:t>(e.g. Prospect Theory)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19D8C19-B366-047A-4A0E-47E634DF4AAE}"/>
                </a:ext>
              </a:extLst>
            </p:cNvPr>
            <p:cNvSpPr/>
            <p:nvPr/>
          </p:nvSpPr>
          <p:spPr>
            <a:xfrm>
              <a:off x="2100265" y="1887532"/>
              <a:ext cx="2628900" cy="685800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decision outcomes</a:t>
              </a:r>
            </a:p>
          </p:txBody>
        </p: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E5FA6BD5-74D9-7F38-3CFE-D42AD35E414D}"/>
                </a:ext>
              </a:extLst>
            </p:cNvPr>
            <p:cNvSpPr/>
            <p:nvPr/>
          </p:nvSpPr>
          <p:spPr>
            <a:xfrm>
              <a:off x="7015167" y="1937538"/>
              <a:ext cx="2743200" cy="585787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predictions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CC460FE-CF1D-55BE-336F-563058C40F01}"/>
              </a:ext>
            </a:extLst>
          </p:cNvPr>
          <p:cNvGrpSpPr/>
          <p:nvPr/>
        </p:nvGrpSpPr>
        <p:grpSpPr>
          <a:xfrm>
            <a:off x="2257428" y="4160844"/>
            <a:ext cx="7672389" cy="1668454"/>
            <a:chOff x="2100265" y="2946405"/>
            <a:chExt cx="7672389" cy="166845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4A0ABD9-C355-2756-EEFD-8589E7CE6BC7}"/>
                </a:ext>
              </a:extLst>
            </p:cNvPr>
            <p:cNvSpPr/>
            <p:nvPr/>
          </p:nvSpPr>
          <p:spPr>
            <a:xfrm>
              <a:off x="4729165" y="2946405"/>
              <a:ext cx="2228850" cy="166845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  <a:p>
              <a:pPr algn="ctr"/>
              <a:r>
                <a:rPr lang="en-US" dirty="0"/>
                <a:t>(e.g. Drift Diffusion Model with Prospect Theory)</a:t>
              </a:r>
            </a:p>
          </p:txBody>
        </p:sp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5992015C-FAC3-4894-8B30-D06B079B2713}"/>
                </a:ext>
              </a:extLst>
            </p:cNvPr>
            <p:cNvSpPr/>
            <p:nvPr/>
          </p:nvSpPr>
          <p:spPr>
            <a:xfrm>
              <a:off x="2100265" y="2997187"/>
              <a:ext cx="2628900" cy="685800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decision outcomes</a:t>
              </a:r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CFAF3EC7-0C7E-4A71-7AAD-E9BC334BAA6C}"/>
                </a:ext>
              </a:extLst>
            </p:cNvPr>
            <p:cNvSpPr/>
            <p:nvPr/>
          </p:nvSpPr>
          <p:spPr>
            <a:xfrm>
              <a:off x="7029454" y="3487738"/>
              <a:ext cx="2743200" cy="585787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predictions</a:t>
              </a:r>
            </a:p>
          </p:txBody>
        </p:sp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568EB722-AF99-A3A4-C85D-56153ED701CC}"/>
                </a:ext>
              </a:extLst>
            </p:cNvPr>
            <p:cNvSpPr/>
            <p:nvPr/>
          </p:nvSpPr>
          <p:spPr>
            <a:xfrm>
              <a:off x="2100265" y="3794108"/>
              <a:ext cx="2628900" cy="685800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response times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1D2383A-C248-F98B-AB59-CB914670B94C}"/>
              </a:ext>
            </a:extLst>
          </p:cNvPr>
          <p:cNvGrpSpPr/>
          <p:nvPr/>
        </p:nvGrpSpPr>
        <p:grpSpPr>
          <a:xfrm>
            <a:off x="2238373" y="4058413"/>
            <a:ext cx="7677157" cy="2020888"/>
            <a:chOff x="2081210" y="4844239"/>
            <a:chExt cx="7677157" cy="202088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524734-76CA-DF71-87DA-6CF9F1FC58AE}"/>
                </a:ext>
              </a:extLst>
            </p:cNvPr>
            <p:cNvSpPr/>
            <p:nvPr/>
          </p:nvSpPr>
          <p:spPr>
            <a:xfrm>
              <a:off x="4714878" y="5036348"/>
              <a:ext cx="2228850" cy="1668454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  <a:p>
              <a:pPr algn="ctr"/>
              <a:r>
                <a:rPr lang="en-US" dirty="0"/>
                <a:t>(TBA)</a:t>
              </a:r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5DE8D4DE-D4B7-5CB8-1E9B-C74376936173}"/>
                </a:ext>
              </a:extLst>
            </p:cNvPr>
            <p:cNvSpPr/>
            <p:nvPr/>
          </p:nvSpPr>
          <p:spPr>
            <a:xfrm>
              <a:off x="2085978" y="4844239"/>
              <a:ext cx="2628900" cy="685800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decision outcomes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4F0CF4B0-50CB-B0E3-F877-B69D80972695}"/>
                </a:ext>
              </a:extLst>
            </p:cNvPr>
            <p:cNvSpPr/>
            <p:nvPr/>
          </p:nvSpPr>
          <p:spPr>
            <a:xfrm>
              <a:off x="7015167" y="5577681"/>
              <a:ext cx="2743200" cy="585787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predictions</a:t>
              </a:r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5BC8F9A2-1563-656A-EB2A-B381B07E0FAC}"/>
                </a:ext>
              </a:extLst>
            </p:cNvPr>
            <p:cNvSpPr/>
            <p:nvPr/>
          </p:nvSpPr>
          <p:spPr>
            <a:xfrm>
              <a:off x="2085978" y="5498281"/>
              <a:ext cx="2628900" cy="685800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response times</a:t>
              </a:r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44BE9B53-4331-0701-E330-E26081A8AEC8}"/>
                </a:ext>
              </a:extLst>
            </p:cNvPr>
            <p:cNvSpPr/>
            <p:nvPr/>
          </p:nvSpPr>
          <p:spPr>
            <a:xfrm>
              <a:off x="2081210" y="6179327"/>
              <a:ext cx="2628900" cy="685800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motor responses</a:t>
              </a:r>
            </a:p>
          </p:txBody>
        </p:sp>
      </p:grp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403649C-6594-5D80-9DA2-0CD52B252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036"/>
            <a:ext cx="10515600" cy="2364589"/>
          </a:xfrm>
        </p:spPr>
        <p:txBody>
          <a:bodyPr>
            <a:normAutofit/>
          </a:bodyPr>
          <a:lstStyle/>
          <a:p>
            <a:r>
              <a:rPr lang="en-US" sz="2400" dirty="0"/>
              <a:t>Inspecting motor movements provide a window into the higher-level cognitive processes that are needed in decision making</a:t>
            </a:r>
          </a:p>
          <a:p>
            <a:r>
              <a:rPr lang="en-US" sz="2400" dirty="0"/>
              <a:t>Process tracing provides a </a:t>
            </a:r>
            <a:r>
              <a:rPr lang="en-US" sz="2400" dirty="0">
                <a:solidFill>
                  <a:srgbClr val="C00000"/>
                </a:solidFill>
              </a:rPr>
              <a:t>scalable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C00000"/>
                </a:solidFill>
              </a:rPr>
              <a:t>accessible</a:t>
            </a:r>
            <a:r>
              <a:rPr lang="en-US" sz="2400" dirty="0"/>
              <a:t> tool that  can </a:t>
            </a:r>
            <a:r>
              <a:rPr lang="en-US" sz="2400" dirty="0">
                <a:solidFill>
                  <a:srgbClr val="C00000"/>
                </a:solidFill>
              </a:rPr>
              <a:t>covertly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C00000"/>
                </a:solidFill>
              </a:rPr>
              <a:t>cheaply</a:t>
            </a:r>
            <a:r>
              <a:rPr lang="en-US" sz="2400" dirty="0"/>
              <a:t> reveal process data that can be used as modelling inputs in a variety of settings where choice conflict and deliberation over the best course of action is involved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20E17D54-3BB3-2B84-D8CA-3479F314E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25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0F7CA-6BFA-3E40-71F7-0F813964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230CD-6E06-E144-3A81-918E8E45D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Bearden, J.N., Rapoport, A. and Murphy, R.O., (2006). Sequential observation and selection with rank-dependent payoffs: An experimental study. Management Science, 52(9), pp. 1437-1449.</a:t>
            </a:r>
          </a:p>
          <a:p>
            <a:r>
              <a:rPr lang="en-US" sz="2000" dirty="0"/>
              <a:t>Bearden, J.N., Murphy, R.O. and Rapoport, A., (2008). Decision biases in revenue management: Some behavioral evidence. Manufacturing &amp; Service Operations Management, 10(4), pp. 625-636.</a:t>
            </a:r>
          </a:p>
          <a:p>
            <a:r>
              <a:rPr lang="en-US" sz="2000" dirty="0"/>
              <a:t>Clay, S. N., </a:t>
            </a:r>
            <a:r>
              <a:rPr lang="en-US" sz="2000" dirty="0" err="1"/>
              <a:t>Clithero</a:t>
            </a:r>
            <a:r>
              <a:rPr lang="en-US" sz="2000" dirty="0"/>
              <a:t>, J. A., Harris, A. M., &amp; Reed, C. L. (2017). Loss aversion reflects information accumulation, not bias: A drift-diffusion model study. Frontiers in psychology, 8, 1708.</a:t>
            </a:r>
          </a:p>
          <a:p>
            <a:r>
              <a:rPr lang="en-US" sz="2000" dirty="0"/>
              <a:t>Lee, T. C., M. Hersh. 1993. A model for airline seat inventory control with multiple</a:t>
            </a:r>
            <a:r>
              <a:rPr lang="en-US" sz="2000" i="1" dirty="0"/>
              <a:t> </a:t>
            </a:r>
            <a:r>
              <a:rPr lang="en-US" sz="2000" dirty="0"/>
              <a:t>seat</a:t>
            </a:r>
            <a:r>
              <a:rPr lang="en-US" sz="2000" i="1" dirty="0"/>
              <a:t> </a:t>
            </a:r>
            <a:r>
              <a:rPr lang="en-US" sz="2000" dirty="0"/>
              <a:t>bookings. Transportation Science 27, 1252–1265.</a:t>
            </a:r>
          </a:p>
          <a:p>
            <a:r>
              <a:rPr lang="en-US" sz="2000" dirty="0"/>
              <a:t>Stillman, P. E., </a:t>
            </a:r>
            <a:r>
              <a:rPr lang="en-US" sz="2000" dirty="0" err="1"/>
              <a:t>Krajbich</a:t>
            </a:r>
            <a:r>
              <a:rPr lang="en-US" sz="2000" dirty="0"/>
              <a:t>, I., &amp; Ferguson, M. J. (2020). Using dynamic monitoring of choices to predict and understand risk preferences. Proceedings of the National Academy of Sciences, 117(50), 31738-31747.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AB6519-F4A0-B96A-1B1B-FCCB2E042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15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67AA1-32DE-9787-FD7D-F8E11038C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Sequential decision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420B1-2F1D-5AFD-DC18-DA97A15BD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opportunities are presented in a sequence</a:t>
            </a:r>
          </a:p>
          <a:p>
            <a:r>
              <a:rPr lang="en-US" dirty="0"/>
              <a:t>The decision maker must choose to</a:t>
            </a:r>
          </a:p>
          <a:p>
            <a:pPr lvl="1"/>
            <a:r>
              <a:rPr lang="en-US" dirty="0"/>
              <a:t>Accept an opportunity and enjoy the payoffs that it brings</a:t>
            </a:r>
          </a:p>
          <a:p>
            <a:pPr lvl="1"/>
            <a:r>
              <a:rPr lang="en-US" dirty="0"/>
              <a:t>Reject an opportunity and move to the next one without recall</a:t>
            </a:r>
          </a:p>
          <a:p>
            <a:r>
              <a:rPr lang="en-US" dirty="0"/>
              <a:t>Information on the order of opportunities is (often) incomplete</a:t>
            </a:r>
          </a:p>
          <a:p>
            <a:r>
              <a:rPr lang="en-US" dirty="0"/>
              <a:t>The decision maker may not know (much about) the distribution from which the opportunities are drawn</a:t>
            </a:r>
          </a:p>
          <a:p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Behavioural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anomalies: people tend to stop searching too early, or rely on heuristics instead of optimal decision rules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2877FE-8296-40FF-7924-9C4E0A78B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865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CE693-2579-2DA8-C777-909FFA40D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Sequential observation and selection with rank dependent payoffs (</a:t>
            </a:r>
            <a:r>
              <a:rPr lang="en-US" sz="3600" i="1" dirty="0">
                <a:solidFill>
                  <a:schemeClr val="accent6">
                    <a:lumMod val="50000"/>
                  </a:schemeClr>
                </a:solidFill>
              </a:rPr>
              <a:t>classical secretary problem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222EC-C9A7-8D86-4894-0AB3F08AC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Candidates can be ranked in terms of their abilities</a:t>
            </a:r>
          </a:p>
          <a:p>
            <a:r>
              <a:rPr lang="en-US" dirty="0"/>
              <a:t>The DM observes candidates one by one </a:t>
            </a:r>
            <a:r>
              <a:rPr lang="en-US" b="1" dirty="0"/>
              <a:t>but</a:t>
            </a:r>
            <a:r>
              <a:rPr lang="en-US" dirty="0"/>
              <a:t> only knows the relative ranks (</a:t>
            </a:r>
            <a:r>
              <a:rPr lang="en-US" dirty="0" err="1"/>
              <a:t>w.r.t.</a:t>
            </a:r>
            <a:r>
              <a:rPr lang="en-US" dirty="0"/>
              <a:t> thus far observed candidates)</a:t>
            </a:r>
          </a:p>
          <a:p>
            <a:r>
              <a:rPr lang="en-US" dirty="0"/>
              <a:t>Only one candidate is selected</a:t>
            </a:r>
          </a:p>
          <a:p>
            <a:r>
              <a:rPr lang="en-US" dirty="0"/>
              <a:t>Various forms of this problem exist in the literature (see Bearden et al. 2006) and the optimal policy depends on how the payoff function is formulated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660A17-61B3-F065-0CE7-6EE02A96E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05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222EC-C9A7-8D86-4894-0AB3F08AC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7" y="1825625"/>
            <a:ext cx="10820403" cy="4789488"/>
          </a:xfrm>
        </p:spPr>
        <p:txBody>
          <a:bodyPr>
            <a:normAutofit/>
          </a:bodyPr>
          <a:lstStyle/>
          <a:p>
            <a:r>
              <a:rPr lang="en-US" dirty="0"/>
              <a:t>Our study follows Bearden et al. (2006)</a:t>
            </a:r>
          </a:p>
          <a:p>
            <a:r>
              <a:rPr lang="en-US" dirty="0"/>
              <a:t>60 candidates, each with different abs. rank = 1 to 60</a:t>
            </a:r>
          </a:p>
          <a:p>
            <a:r>
              <a:rPr lang="en-US" dirty="0"/>
              <a:t>On each round observe a random candidate and its relative rank</a:t>
            </a:r>
          </a:p>
          <a:p>
            <a:r>
              <a:rPr lang="en-US" dirty="0"/>
              <a:t>Block ends either on acceptance or after 60 rounds; total 60 blocks</a:t>
            </a:r>
          </a:p>
          <a:p>
            <a:r>
              <a:rPr lang="en-US" dirty="0"/>
              <a:t>After each block show the full order of absolute ranks</a:t>
            </a:r>
          </a:p>
          <a:p>
            <a:r>
              <a:rPr lang="en-US" dirty="0"/>
              <a:t>Payoffs: £25 for the best, £13 for the 2</a:t>
            </a:r>
            <a:r>
              <a:rPr lang="en-US" baseline="30000" dirty="0"/>
              <a:t>nd</a:t>
            </a:r>
            <a:r>
              <a:rPr lang="en-US" dirty="0"/>
              <a:t> best, £6 for the 3</a:t>
            </a:r>
            <a:r>
              <a:rPr lang="en-US" baseline="30000" dirty="0"/>
              <a:t>rd</a:t>
            </a:r>
            <a:r>
              <a:rPr lang="en-US" dirty="0"/>
              <a:t> best, £3 for the 4</a:t>
            </a:r>
            <a:r>
              <a:rPr lang="en-US" baseline="30000" dirty="0"/>
              <a:t>th</a:t>
            </a:r>
            <a:r>
              <a:rPr lang="en-US" dirty="0"/>
              <a:t> best, £2 for the 5</a:t>
            </a:r>
            <a:r>
              <a:rPr lang="en-US" baseline="30000" dirty="0"/>
              <a:t>th</a:t>
            </a:r>
            <a:r>
              <a:rPr lang="en-US" dirty="0"/>
              <a:t> best, £1 for the 6</a:t>
            </a:r>
            <a:r>
              <a:rPr lang="en-US" baseline="30000" dirty="0"/>
              <a:t>th</a:t>
            </a:r>
            <a:r>
              <a:rPr lang="en-US" dirty="0"/>
              <a:t> best, £0 for anyone else</a:t>
            </a:r>
          </a:p>
          <a:p>
            <a:r>
              <a:rPr lang="en-US" dirty="0"/>
              <a:t>Optimal decision rule: reject the first 20 applicants, then apply an acceptance  threshold rule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3FE426-8AB2-3167-3014-60C34C2448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087319"/>
              </p:ext>
            </p:extLst>
          </p:nvPr>
        </p:nvGraphicFramePr>
        <p:xfrm>
          <a:off x="5586422" y="5844857"/>
          <a:ext cx="6230938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00150">
                  <a:extLst>
                    <a:ext uri="{9D8B030D-6E8A-4147-A177-3AD203B41FA5}">
                      <a16:colId xmlns:a16="http://schemas.microsoft.com/office/drawing/2014/main" val="2344645034"/>
                    </a:ext>
                  </a:extLst>
                </a:gridCol>
                <a:gridCol w="580118">
                  <a:extLst>
                    <a:ext uri="{9D8B030D-6E8A-4147-A177-3AD203B41FA5}">
                      <a16:colId xmlns:a16="http://schemas.microsoft.com/office/drawing/2014/main" val="2051465376"/>
                    </a:ext>
                  </a:extLst>
                </a:gridCol>
                <a:gridCol w="890134">
                  <a:extLst>
                    <a:ext uri="{9D8B030D-6E8A-4147-A177-3AD203B41FA5}">
                      <a16:colId xmlns:a16="http://schemas.microsoft.com/office/drawing/2014/main" val="3670224364"/>
                    </a:ext>
                  </a:extLst>
                </a:gridCol>
                <a:gridCol w="890134">
                  <a:extLst>
                    <a:ext uri="{9D8B030D-6E8A-4147-A177-3AD203B41FA5}">
                      <a16:colId xmlns:a16="http://schemas.microsoft.com/office/drawing/2014/main" val="2930430160"/>
                    </a:ext>
                  </a:extLst>
                </a:gridCol>
                <a:gridCol w="890134">
                  <a:extLst>
                    <a:ext uri="{9D8B030D-6E8A-4147-A177-3AD203B41FA5}">
                      <a16:colId xmlns:a16="http://schemas.microsoft.com/office/drawing/2014/main" val="1165738043"/>
                    </a:ext>
                  </a:extLst>
                </a:gridCol>
                <a:gridCol w="890134">
                  <a:extLst>
                    <a:ext uri="{9D8B030D-6E8A-4147-A177-3AD203B41FA5}">
                      <a16:colId xmlns:a16="http://schemas.microsoft.com/office/drawing/2014/main" val="2973183108"/>
                    </a:ext>
                  </a:extLst>
                </a:gridCol>
                <a:gridCol w="890134">
                  <a:extLst>
                    <a:ext uri="{9D8B030D-6E8A-4147-A177-3AD203B41FA5}">
                      <a16:colId xmlns:a16="http://schemas.microsoft.com/office/drawing/2014/main" val="34340352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Rel. rank: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70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Round: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9714793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F9FAE0-619E-EE30-3C19-BED5E5B7E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8746B86-0CDC-58D0-B587-DE50ADDBF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Sequential observation and selection with rank dependent payoffs (</a:t>
            </a:r>
            <a:r>
              <a:rPr lang="en-US" sz="3600" i="1" dirty="0">
                <a:solidFill>
                  <a:schemeClr val="accent6">
                    <a:lumMod val="50000"/>
                  </a:schemeClr>
                </a:solidFill>
              </a:rPr>
              <a:t>classical secretary problem</a:t>
            </a:r>
            <a:r>
              <a:rPr lang="en-US" sz="3600" dirty="0">
                <a:solidFill>
                  <a:schemeClr val="accent6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E1E1DE-0CE5-9E77-21E0-DDA402C83E74}"/>
              </a:ext>
            </a:extLst>
          </p:cNvPr>
          <p:cNvSpPr txBox="1"/>
          <p:nvPr/>
        </p:nvSpPr>
        <p:spPr>
          <a:xfrm>
            <a:off x="5494282" y="6538912"/>
            <a:ext cx="61012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(Bearden et al. 2006)</a:t>
            </a:r>
          </a:p>
        </p:txBody>
      </p:sp>
    </p:spTree>
    <p:extLst>
      <p:ext uri="{BB962C8B-B14F-4D97-AF65-F5344CB8AC3E}">
        <p14:creationId xmlns:p14="http://schemas.microsoft.com/office/powerpoint/2010/main" val="3633243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B5A99-B164-D6A4-40A0-6B92EA194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Revenue management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DBD48-E1D0-C4B6-1A19-EE4CC12C7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DM is endowed with </a:t>
            </a:r>
            <a:r>
              <a:rPr lang="en-GB" i="1" dirty="0"/>
              <a:t>N</a:t>
            </a:r>
            <a:r>
              <a:rPr lang="en-GB" dirty="0"/>
              <a:t> perishable items to sell over a selling season of </a:t>
            </a:r>
            <a:r>
              <a:rPr lang="en-GB" i="1" dirty="0"/>
              <a:t>T</a:t>
            </a:r>
            <a:r>
              <a:rPr lang="en-GB" dirty="0"/>
              <a:t> rounds</a:t>
            </a:r>
          </a:p>
          <a:p>
            <a:r>
              <a:rPr lang="en-GB" dirty="0"/>
              <a:t>Randomly distributed bids arrive sequentially, one on each round with probability </a:t>
            </a:r>
            <a:r>
              <a:rPr lang="en-GB" i="1" dirty="0"/>
              <a:t>p</a:t>
            </a:r>
          </a:p>
          <a:p>
            <a:r>
              <a:rPr lang="en-GB" dirty="0"/>
              <a:t>DM maximises total revenue from sold items</a:t>
            </a:r>
          </a:p>
          <a:p>
            <a:r>
              <a:rPr lang="en-GB" dirty="0"/>
              <a:t>Optimal policy given by a DP solution and based on dynamic thresholds: accept bid if over threshold, otherwise reject (e.g. Lee &amp; Hersh 1993)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412BD3-3AA4-D7E0-F99E-25994503D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60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B5A99-B164-D6A4-40A0-6B92EA194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Revenue management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DBD48-E1D0-C4B6-1A19-EE4CC12C7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2167" cy="4846638"/>
          </a:xfrm>
        </p:spPr>
        <p:txBody>
          <a:bodyPr>
            <a:normAutofit/>
          </a:bodyPr>
          <a:lstStyle/>
          <a:p>
            <a:r>
              <a:rPr lang="en-GB" dirty="0"/>
              <a:t>Our study follows Bearden et al. (2008)</a:t>
            </a:r>
          </a:p>
          <a:p>
            <a:r>
              <a:rPr lang="en-GB" dirty="0"/>
              <a:t>5 widgets to sell over </a:t>
            </a:r>
            <a:r>
              <a:rPr lang="en-GB" i="1" dirty="0"/>
              <a:t>T</a:t>
            </a:r>
            <a:r>
              <a:rPr lang="en-GB" dirty="0"/>
              <a:t> = 40 rounds</a:t>
            </a:r>
          </a:p>
          <a:p>
            <a:r>
              <a:rPr lang="en-GB" dirty="0"/>
              <a:t>Bids follow Uniform(£0.01, £5.00) and arrive with probability </a:t>
            </a:r>
            <a:r>
              <a:rPr lang="en-GB" i="1" dirty="0"/>
              <a:t>p</a:t>
            </a:r>
            <a:r>
              <a:rPr lang="en-GB" dirty="0"/>
              <a:t> = 30%</a:t>
            </a:r>
          </a:p>
          <a:p>
            <a:r>
              <a:rPr lang="en-GB" dirty="0"/>
              <a:t>DM tasked to accept or reject each bid</a:t>
            </a:r>
          </a:p>
          <a:p>
            <a:r>
              <a:rPr lang="en-GB" dirty="0"/>
              <a:t>Block ends either when widgets are sold or rounds are full</a:t>
            </a:r>
          </a:p>
          <a:p>
            <a:r>
              <a:rPr lang="en-GB" dirty="0"/>
              <a:t>Repeated for 30 blocks</a:t>
            </a:r>
          </a:p>
        </p:txBody>
      </p:sp>
      <p:pic>
        <p:nvPicPr>
          <p:cNvPr id="5" name="Picture 4" descr="A picture containing diagram, line, plot, sketch&#10;&#10;Description automatically generated">
            <a:extLst>
              <a:ext uri="{FF2B5EF4-FFF2-40B4-BE49-F238E27FC236}">
                <a16:creationId xmlns:a16="http://schemas.microsoft.com/office/drawing/2014/main" id="{71B1BEEE-4F50-9E50-3E7B-5B2C51890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129" y="1855788"/>
            <a:ext cx="4724994" cy="4637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77D6D5-E505-9E0D-369C-65165EE6965E}"/>
              </a:ext>
            </a:extLst>
          </p:cNvPr>
          <p:cNvSpPr txBox="1"/>
          <p:nvPr/>
        </p:nvSpPr>
        <p:spPr>
          <a:xfrm rot="1290846">
            <a:off x="9135762" y="2200281"/>
            <a:ext cx="114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item left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FC2A0E-0FDC-2D10-D97E-8793361917CB}"/>
              </a:ext>
            </a:extLst>
          </p:cNvPr>
          <p:cNvSpPr txBox="1"/>
          <p:nvPr/>
        </p:nvSpPr>
        <p:spPr>
          <a:xfrm rot="2081867">
            <a:off x="8258175" y="4208554"/>
            <a:ext cx="1238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items left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8EEE92-3B5F-4351-CC9B-B84435D53152}"/>
              </a:ext>
            </a:extLst>
          </p:cNvPr>
          <p:cNvSpPr txBox="1"/>
          <p:nvPr/>
        </p:nvSpPr>
        <p:spPr>
          <a:xfrm>
            <a:off x="8233127" y="1177056"/>
            <a:ext cx="415736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Optimal thresholds: DM has more pressure to accept when they have more units left and less time left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74E4-2C03-A296-855E-31814ECAF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337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F94E0-E999-D126-1495-4DDEBCF5F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Methodology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303B1B-E870-B3A6-6CDC-3B9700F95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81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FDBE2-76F5-CAD2-6C6C-FE7874B9E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Evidence accumulation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1F477-6D7B-BA72-6109-7A249C508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1959"/>
            <a:ext cx="6051331" cy="5010916"/>
          </a:xfrm>
        </p:spPr>
        <p:txBody>
          <a:bodyPr>
            <a:normAutofit/>
          </a:bodyPr>
          <a:lstStyle/>
          <a:p>
            <a:r>
              <a:rPr lang="en-US" sz="2400" dirty="0"/>
              <a:t>Choice among few options can be modelled as the process of accumulating evidence towards different options</a:t>
            </a:r>
          </a:p>
          <a:p>
            <a:r>
              <a:rPr lang="en-US" sz="2400" dirty="0"/>
              <a:t>Many types of </a:t>
            </a:r>
            <a:r>
              <a:rPr lang="en-US" sz="2400" b="1" dirty="0"/>
              <a:t>sequential sampling models (SSMs)</a:t>
            </a:r>
            <a:r>
              <a:rPr lang="en-US" sz="2400" dirty="0"/>
              <a:t>, e.g.</a:t>
            </a:r>
          </a:p>
          <a:p>
            <a:pPr lvl="1"/>
            <a:r>
              <a:rPr lang="en-US" sz="2000" dirty="0"/>
              <a:t>Drift Diffusion Model (DDM)</a:t>
            </a:r>
          </a:p>
          <a:p>
            <a:pPr lvl="1"/>
            <a:r>
              <a:rPr lang="en-US" sz="2000" dirty="0"/>
              <a:t>Linear Ballistic Accumulator Model</a:t>
            </a:r>
          </a:p>
          <a:p>
            <a:r>
              <a:rPr lang="en-US" sz="2400" dirty="0"/>
              <a:t>In decision making research, SSMs allow using choice and response time data to make predictions</a:t>
            </a:r>
          </a:p>
          <a:p>
            <a:r>
              <a:rPr lang="en-US" sz="2400" dirty="0"/>
              <a:t>Model parameters have connections to interesting </a:t>
            </a:r>
            <a:r>
              <a:rPr lang="en-US" sz="2400" dirty="0" err="1"/>
              <a:t>behavioural</a:t>
            </a:r>
            <a:r>
              <a:rPr lang="en-US" sz="2400" dirty="0"/>
              <a:t> phenomena, such as loss aversion (Clay et al. 2017)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D1960-C28B-3A0E-D3EB-657719B71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89139-0182-3541-9A68-2B4A642C8C8A}" type="slidenum">
              <a:rPr lang="en-US" smtClean="0"/>
              <a:t>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098B9A4-BFEB-7909-364C-A13E353B65CF}"/>
              </a:ext>
            </a:extLst>
          </p:cNvPr>
          <p:cNvGrpSpPr/>
          <p:nvPr/>
        </p:nvGrpSpPr>
        <p:grpSpPr>
          <a:xfrm>
            <a:off x="7520155" y="1696946"/>
            <a:ext cx="4412534" cy="3700444"/>
            <a:chOff x="8186738" y="2418880"/>
            <a:chExt cx="3462168" cy="2884068"/>
          </a:xfrm>
        </p:grpSpPr>
        <p:pic>
          <p:nvPicPr>
            <p:cNvPr id="6" name="Picture 5" descr="图表&#10;&#10;描述已自动生成">
              <a:extLst>
                <a:ext uri="{FF2B5EF4-FFF2-40B4-BE49-F238E27FC236}">
                  <a16:creationId xmlns:a16="http://schemas.microsoft.com/office/drawing/2014/main" id="{6E4435B2-51AC-7112-AD63-5B6AA92593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926" r="19460"/>
            <a:stretch/>
          </p:blipFill>
          <p:spPr>
            <a:xfrm>
              <a:off x="8186738" y="2418880"/>
              <a:ext cx="3462168" cy="2789164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978B9E1-B94B-C60D-57CB-52E789ABB5FB}"/>
                </a:ext>
              </a:extLst>
            </p:cNvPr>
            <p:cNvSpPr/>
            <p:nvPr/>
          </p:nvSpPr>
          <p:spPr>
            <a:xfrm>
              <a:off x="9909544" y="2838893"/>
              <a:ext cx="1573619" cy="3646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700EDF-C6CE-D4CA-B924-F8E790F6886E}"/>
                </a:ext>
              </a:extLst>
            </p:cNvPr>
            <p:cNvSpPr/>
            <p:nvPr/>
          </p:nvSpPr>
          <p:spPr>
            <a:xfrm>
              <a:off x="9055859" y="4412511"/>
              <a:ext cx="1573619" cy="2410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E175D24-48D0-1897-97CB-444E58DC9167}"/>
                </a:ext>
              </a:extLst>
            </p:cNvPr>
            <p:cNvSpPr/>
            <p:nvPr/>
          </p:nvSpPr>
          <p:spPr>
            <a:xfrm>
              <a:off x="9335855" y="4634614"/>
              <a:ext cx="1573619" cy="16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FFF2B5A-5C25-561C-2CF1-EB11A48CB727}"/>
                </a:ext>
              </a:extLst>
            </p:cNvPr>
            <p:cNvSpPr/>
            <p:nvPr/>
          </p:nvSpPr>
          <p:spPr>
            <a:xfrm>
              <a:off x="9494216" y="4938266"/>
              <a:ext cx="1573619" cy="3646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50A37FB-F5FC-BAFF-4629-38041F8793DA}"/>
              </a:ext>
            </a:extLst>
          </p:cNvPr>
          <p:cNvSpPr txBox="1"/>
          <p:nvPr/>
        </p:nvSpPr>
        <p:spPr>
          <a:xfrm>
            <a:off x="6884734" y="1665591"/>
            <a:ext cx="80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accept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1AE540-3A65-5DBE-3692-C797D9BA1A68}"/>
              </a:ext>
            </a:extLst>
          </p:cNvPr>
          <p:cNvSpPr txBox="1"/>
          <p:nvPr/>
        </p:nvSpPr>
        <p:spPr>
          <a:xfrm>
            <a:off x="6936140" y="4698799"/>
            <a:ext cx="721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7C559C-E670-BC6D-437C-86E49323FA26}"/>
              </a:ext>
            </a:extLst>
          </p:cNvPr>
          <p:cNvSpPr txBox="1"/>
          <p:nvPr/>
        </p:nvSpPr>
        <p:spPr>
          <a:xfrm>
            <a:off x="10454146" y="4886164"/>
            <a:ext cx="1520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 time</a:t>
            </a:r>
          </a:p>
        </p:txBody>
      </p:sp>
    </p:spTree>
    <p:extLst>
      <p:ext uri="{BB962C8B-B14F-4D97-AF65-F5344CB8AC3E}">
        <p14:creationId xmlns:p14="http://schemas.microsoft.com/office/powerpoint/2010/main" val="1214719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4455</TotalTime>
  <Words>1826</Words>
  <Application>Microsoft Macintosh PowerPoint</Application>
  <PresentationFormat>Widescreen</PresentationFormat>
  <Paragraphs>229</Paragraphs>
  <Slides>24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Informativeness of motor response dynamics in optimal stopping problems</vt:lpstr>
      <vt:lpstr>Contents</vt:lpstr>
      <vt:lpstr>Sequential decision problems</vt:lpstr>
      <vt:lpstr>Sequential observation and selection with rank dependent payoffs (classical secretary problem)</vt:lpstr>
      <vt:lpstr>Sequential observation and selection with rank dependent payoffs (classical secretary problem)</vt:lpstr>
      <vt:lpstr>Revenue management problem</vt:lpstr>
      <vt:lpstr>Revenue management problem</vt:lpstr>
      <vt:lpstr>Methodology</vt:lpstr>
      <vt:lpstr>Evidence accumulation</vt:lpstr>
      <vt:lpstr>Motor response dynamics</vt:lpstr>
      <vt:lpstr>Swiping left &amp; right</vt:lpstr>
      <vt:lpstr>PowerPoint Presentation</vt:lpstr>
      <vt:lpstr>PowerPoint Presentation</vt:lpstr>
      <vt:lpstr>Motor response dynamics: swipe tracking and its connections to evidence accumulation</vt:lpstr>
      <vt:lpstr>Results</vt:lpstr>
      <vt:lpstr>PowerPoint Presentation</vt:lpstr>
      <vt:lpstr>PowerPoint Presentation</vt:lpstr>
      <vt:lpstr>Relative ranks and deliberation</vt:lpstr>
      <vt:lpstr>Deliberation with early applicants in the sequential search problem</vt:lpstr>
      <vt:lpstr>PowerPoint Presentation</vt:lpstr>
      <vt:lpstr>PowerPoint Presentation</vt:lpstr>
      <vt:lpstr>PowerPoint Presentation</vt:lpstr>
      <vt:lpstr>Conclusions</vt:lpstr>
      <vt:lpstr>Literature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Informativeness of motor response dynamics in optimal stopping problems</dc:title>
  <dc:creator>Ilkka Leppanen</dc:creator>
  <cp:lastModifiedBy>Leppänen Ilkka</cp:lastModifiedBy>
  <cp:revision>2</cp:revision>
  <dcterms:created xsi:type="dcterms:W3CDTF">2023-05-17T11:06:04Z</dcterms:created>
  <dcterms:modified xsi:type="dcterms:W3CDTF">2023-05-23T18:07:23Z</dcterms:modified>
</cp:coreProperties>
</file>

<file path=docProps/thumbnail.jpeg>
</file>